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6"/>
  </p:notesMasterIdLst>
  <p:handoutMasterIdLst>
    <p:handoutMasterId r:id="rId27"/>
  </p:handoutMasterIdLst>
  <p:sldIdLst>
    <p:sldId id="256" r:id="rId2"/>
    <p:sldId id="257" r:id="rId3"/>
    <p:sldId id="259" r:id="rId4"/>
    <p:sldId id="260" r:id="rId5"/>
    <p:sldId id="265"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 id="281" r:id="rId25"/>
  </p:sldIdLst>
  <p:sldSz cx="9144000" cy="6858000" type="screen4x3"/>
  <p:notesSz cx="6858000" cy="9144000"/>
  <p:defaultTextStyle>
    <a:defPPr>
      <a:defRPr lang="en-US"/>
    </a:defPPr>
    <a:lvl1pPr algn="ctr" rtl="0" fontAlgn="base">
      <a:spcBef>
        <a:spcPct val="20000"/>
      </a:spcBef>
      <a:spcAft>
        <a:spcPct val="0"/>
      </a:spcAft>
      <a:defRPr sz="2400" kern="1200">
        <a:solidFill>
          <a:schemeClr val="tx1"/>
        </a:solidFill>
        <a:latin typeface="Times New Roman" pitchFamily="18" charset="0"/>
        <a:ea typeface="+mn-ea"/>
        <a:cs typeface="+mn-cs"/>
      </a:defRPr>
    </a:lvl1pPr>
    <a:lvl2pPr marL="457200" algn="ctr" rtl="0" fontAlgn="base">
      <a:spcBef>
        <a:spcPct val="20000"/>
      </a:spcBef>
      <a:spcAft>
        <a:spcPct val="0"/>
      </a:spcAft>
      <a:defRPr sz="2400" kern="1200">
        <a:solidFill>
          <a:schemeClr val="tx1"/>
        </a:solidFill>
        <a:latin typeface="Times New Roman" pitchFamily="18" charset="0"/>
        <a:ea typeface="+mn-ea"/>
        <a:cs typeface="+mn-cs"/>
      </a:defRPr>
    </a:lvl2pPr>
    <a:lvl3pPr marL="914400" algn="ctr" rtl="0" fontAlgn="base">
      <a:spcBef>
        <a:spcPct val="20000"/>
      </a:spcBef>
      <a:spcAft>
        <a:spcPct val="0"/>
      </a:spcAft>
      <a:defRPr sz="2400" kern="1200">
        <a:solidFill>
          <a:schemeClr val="tx1"/>
        </a:solidFill>
        <a:latin typeface="Times New Roman" pitchFamily="18" charset="0"/>
        <a:ea typeface="+mn-ea"/>
        <a:cs typeface="+mn-cs"/>
      </a:defRPr>
    </a:lvl3pPr>
    <a:lvl4pPr marL="1371600" algn="ctr" rtl="0" fontAlgn="base">
      <a:spcBef>
        <a:spcPct val="20000"/>
      </a:spcBef>
      <a:spcAft>
        <a:spcPct val="0"/>
      </a:spcAft>
      <a:defRPr sz="2400" kern="1200">
        <a:solidFill>
          <a:schemeClr val="tx1"/>
        </a:solidFill>
        <a:latin typeface="Times New Roman" pitchFamily="18" charset="0"/>
        <a:ea typeface="+mn-ea"/>
        <a:cs typeface="+mn-cs"/>
      </a:defRPr>
    </a:lvl4pPr>
    <a:lvl5pPr marL="1828800" algn="ctr" rtl="0" fontAlgn="base">
      <a:spcBef>
        <a:spcPct val="2000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00" autoAdjust="0"/>
    <p:restoredTop sz="94600" autoAdjust="0"/>
  </p:normalViewPr>
  <p:slideViewPr>
    <p:cSldViewPr>
      <p:cViewPr varScale="1">
        <p:scale>
          <a:sx n="104" d="100"/>
          <a:sy n="104" d="100"/>
        </p:scale>
        <p:origin x="-84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200"/>
            </a:lvl1pPr>
          </a:lstStyle>
          <a:p>
            <a:endParaRPr lang="en-US"/>
          </a:p>
        </p:txBody>
      </p:sp>
      <p:sp>
        <p:nvSpPr>
          <p:cNvPr id="5837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lvl1pPr>
          </a:lstStyle>
          <a:p>
            <a:endParaRPr lang="en-US"/>
          </a:p>
        </p:txBody>
      </p:sp>
      <p:sp>
        <p:nvSpPr>
          <p:cNvPr id="5837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spcBef>
                <a:spcPct val="0"/>
              </a:spcBef>
              <a:defRPr sz="1200"/>
            </a:lvl1pPr>
          </a:lstStyle>
          <a:p>
            <a:endParaRPr lang="en-US"/>
          </a:p>
        </p:txBody>
      </p:sp>
      <p:sp>
        <p:nvSpPr>
          <p:cNvPr id="5837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lvl1pPr>
          </a:lstStyle>
          <a:p>
            <a:fld id="{DC8809A9-7BD0-45B2-A03B-5393B25C3E88}"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200"/>
            </a:lvl1pPr>
          </a:lstStyle>
          <a:p>
            <a:endParaRPr lang="en-US"/>
          </a:p>
        </p:txBody>
      </p:sp>
      <p:sp>
        <p:nvSpPr>
          <p:cNvPr id="778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200"/>
            </a:lvl1pPr>
          </a:lstStyle>
          <a:p>
            <a:endParaRPr lang="en-US"/>
          </a:p>
        </p:txBody>
      </p:sp>
      <p:sp>
        <p:nvSpPr>
          <p:cNvPr id="778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78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spcBef>
                <a:spcPct val="0"/>
              </a:spcBef>
              <a:defRPr sz="1200"/>
            </a:lvl1pPr>
          </a:lstStyle>
          <a:p>
            <a:endParaRPr lang="en-US"/>
          </a:p>
        </p:txBody>
      </p:sp>
      <p:sp>
        <p:nvSpPr>
          <p:cNvPr id="778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defRPr sz="1200"/>
            </a:lvl1pPr>
          </a:lstStyle>
          <a:p>
            <a:fld id="{0D628B9A-E574-4514-80A2-AE60BA4C937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D628B9A-E574-4514-80A2-AE60BA4C937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1752600" y="990600"/>
            <a:ext cx="6400800" cy="2514600"/>
          </a:xfrm>
          <a:ln w="76200" cmpd="tri"/>
        </p:spPr>
        <p:txBody>
          <a:bodyPr/>
          <a:lstStyle>
            <a:lvl1pPr algn="ctr">
              <a:defRPr/>
            </a:lvl1pPr>
          </a:lstStyle>
          <a:p>
            <a:r>
              <a:rPr lang="en-US"/>
              <a:t>Click to edit Master title style</a:t>
            </a:r>
          </a:p>
        </p:txBody>
      </p:sp>
      <p:sp>
        <p:nvSpPr>
          <p:cNvPr id="67587" name="Rectangle 3"/>
          <p:cNvSpPr>
            <a:spLocks noGrp="1" noChangeArrowheads="1"/>
          </p:cNvSpPr>
          <p:nvPr>
            <p:ph type="subTitle" idx="1"/>
          </p:nvPr>
        </p:nvSpPr>
        <p:spPr>
          <a:xfrm>
            <a:off x="1752600" y="3886200"/>
            <a:ext cx="6400800" cy="1752600"/>
          </a:xfrm>
          <a:ln w="6350"/>
        </p:spPr>
        <p:txBody>
          <a:bodyPr/>
          <a:lstStyle>
            <a:lvl1pPr marL="0" indent="0" algn="ctr">
              <a:buFontTx/>
              <a:buNone/>
              <a:defRPr/>
            </a:lvl1pPr>
          </a:lstStyle>
          <a:p>
            <a:r>
              <a:rPr lang="en-US"/>
              <a:t>Click to edit Master subtitle style</a:t>
            </a:r>
          </a:p>
        </p:txBody>
      </p:sp>
      <p:sp>
        <p:nvSpPr>
          <p:cNvPr id="67588" name="Rectangle 4"/>
          <p:cNvSpPr>
            <a:spLocks noGrp="1" noChangeArrowheads="1"/>
          </p:cNvSpPr>
          <p:nvPr>
            <p:ph type="dt" sz="half" idx="2"/>
          </p:nvPr>
        </p:nvSpPr>
        <p:spPr>
          <a:xfrm>
            <a:off x="914400" y="6400800"/>
            <a:ext cx="1905000" cy="457200"/>
          </a:xfrm>
        </p:spPr>
        <p:txBody>
          <a:bodyPr anchorCtr="0"/>
          <a:lstStyle>
            <a:lvl1pPr>
              <a:defRPr/>
            </a:lvl1pPr>
          </a:lstStyle>
          <a:p>
            <a:endParaRPr lang="en-US"/>
          </a:p>
        </p:txBody>
      </p:sp>
      <p:sp>
        <p:nvSpPr>
          <p:cNvPr id="67589" name="Rectangle 5"/>
          <p:cNvSpPr>
            <a:spLocks noGrp="1" noChangeArrowheads="1"/>
          </p:cNvSpPr>
          <p:nvPr>
            <p:ph type="ftr" sz="quarter" idx="3"/>
          </p:nvPr>
        </p:nvSpPr>
        <p:spPr>
          <a:xfrm>
            <a:off x="3505200" y="6400800"/>
            <a:ext cx="2895600" cy="457200"/>
          </a:xfrm>
        </p:spPr>
        <p:txBody>
          <a:bodyPr anchorCtr="0"/>
          <a:lstStyle>
            <a:lvl1pPr>
              <a:defRPr/>
            </a:lvl1pPr>
          </a:lstStyle>
          <a:p>
            <a:endParaRPr lang="en-US"/>
          </a:p>
        </p:txBody>
      </p:sp>
      <p:sp>
        <p:nvSpPr>
          <p:cNvPr id="67590" name="Rectangle 6"/>
          <p:cNvSpPr>
            <a:spLocks noGrp="1" noChangeArrowheads="1"/>
          </p:cNvSpPr>
          <p:nvPr>
            <p:ph type="sldNum" sz="quarter" idx="4"/>
          </p:nvPr>
        </p:nvSpPr>
        <p:spPr/>
        <p:txBody>
          <a:bodyPr anchorCtr="0"/>
          <a:lstStyle>
            <a:lvl1pPr>
              <a:defRPr/>
            </a:lvl1pPr>
          </a:lstStyle>
          <a:p>
            <a:fld id="{5703F0F1-C4B0-407F-984B-744F1A1D601C}" type="slidenum">
              <a:rPr lang="en-US"/>
              <a:pPr/>
              <a:t>‹#›</a:t>
            </a:fld>
            <a:endParaRPr lang="en-US"/>
          </a:p>
        </p:txBody>
      </p:sp>
      <p:grpSp>
        <p:nvGrpSpPr>
          <p:cNvPr id="67591" name="Group 7"/>
          <p:cNvGrpSpPr>
            <a:grpSpLocks/>
          </p:cNvGrpSpPr>
          <p:nvPr/>
        </p:nvGrpSpPr>
        <p:grpSpPr bwMode="auto">
          <a:xfrm>
            <a:off x="0" y="0"/>
            <a:ext cx="6362700" cy="6858000"/>
            <a:chOff x="0" y="0"/>
            <a:chExt cx="4008" cy="4320"/>
          </a:xfrm>
        </p:grpSpPr>
        <p:pic>
          <p:nvPicPr>
            <p:cNvPr id="67592" name="Picture 8" descr="Expbanna"/>
            <p:cNvPicPr>
              <a:picLocks noChangeAspect="1" noChangeArrowheads="1"/>
            </p:cNvPicPr>
            <p:nvPr/>
          </p:nvPicPr>
          <p:blipFill>
            <a:blip r:embed="rId2" cstate="print"/>
            <a:srcRect/>
            <a:stretch>
              <a:fillRect/>
            </a:stretch>
          </p:blipFill>
          <p:spPr bwMode="invGray">
            <a:xfrm>
              <a:off x="0" y="0"/>
              <a:ext cx="432" cy="4320"/>
            </a:xfrm>
            <a:prstGeom prst="rect">
              <a:avLst/>
            </a:prstGeom>
            <a:noFill/>
          </p:spPr>
        </p:pic>
        <p:pic>
          <p:nvPicPr>
            <p:cNvPr id="67593" name="Picture 9" descr="EXPHORSA"/>
            <p:cNvPicPr>
              <a:picLocks noChangeAspect="1" noChangeArrowheads="1"/>
            </p:cNvPicPr>
            <p:nvPr/>
          </p:nvPicPr>
          <p:blipFill>
            <a:blip r:embed="rId3" cstate="print"/>
            <a:srcRect/>
            <a:stretch>
              <a:fillRect/>
            </a:stretch>
          </p:blipFill>
          <p:spPr bwMode="auto">
            <a:xfrm>
              <a:off x="2208" y="3600"/>
              <a:ext cx="1800" cy="60"/>
            </a:xfrm>
            <a:prstGeom prst="rect">
              <a:avLst/>
            </a:prstGeom>
            <a:noFill/>
          </p:spPr>
        </p:pic>
      </p:grpSp>
      <p:pic>
        <p:nvPicPr>
          <p:cNvPr id="67594" name="Picture 10" descr="EXPHORSA"/>
          <p:cNvPicPr>
            <a:picLocks noChangeAspect="1" noChangeArrowheads="1"/>
          </p:cNvPicPr>
          <p:nvPr/>
        </p:nvPicPr>
        <p:blipFill>
          <a:blip r:embed="rId4" cstate="print"/>
          <a:srcRect/>
          <a:stretch>
            <a:fillRect/>
          </a:stretch>
        </p:blipFill>
        <p:spPr bwMode="auto">
          <a:xfrm>
            <a:off x="1981200" y="3657600"/>
            <a:ext cx="5715000" cy="9525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92244D5-D6D4-44A5-BE44-427377D088C8}"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381000"/>
            <a:ext cx="1943100" cy="5499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2038" y="381000"/>
            <a:ext cx="5681662" cy="5499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AE406F-2154-4D00-99B9-29229996F8D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16C9451-B281-4769-A3AB-CA274332D67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BE91B3E-CF86-4761-BDB6-9A45F7E5F72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2038" y="1766888"/>
            <a:ext cx="3808412" cy="4113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2850" y="1766888"/>
            <a:ext cx="3808413" cy="4113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2D0281D-5BEC-469B-9D04-ADA60FA238F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BF4A86D-5C2D-4A7F-AE0A-2F74BE6DF02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81E82C1-2975-4B4D-97CF-92E7CB6D00A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4E5639F-1FDC-4069-8378-7294132458C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40ACF38-DCE8-418D-906F-35EA3F688DA5}"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EE5128C-C8B0-46D4-A183-A40B3F6D608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tile tx="0" ty="0" sx="100000" sy="100000" flip="none" algn="tl"/>
        </a:blipFill>
        <a:effectLst/>
      </p:bgPr>
    </p:bg>
    <p:spTree>
      <p:nvGrpSpPr>
        <p:cNvPr id="1" name=""/>
        <p:cNvGrpSpPr/>
        <p:nvPr/>
      </p:nvGrpSpPr>
      <p:grpSpPr>
        <a:xfrm>
          <a:off x="0" y="0"/>
          <a:ext cx="0" cy="0"/>
          <a:chOff x="0" y="0"/>
          <a:chExt cx="0" cy="0"/>
        </a:xfrm>
      </p:grpSpPr>
      <p:pic>
        <p:nvPicPr>
          <p:cNvPr id="66562" name="Picture 2" descr="Expbanna"/>
          <p:cNvPicPr>
            <a:picLocks noChangeAspect="1" noChangeArrowheads="1"/>
          </p:cNvPicPr>
          <p:nvPr/>
        </p:nvPicPr>
        <p:blipFill>
          <a:blip r:embed="rId14" cstate="print"/>
          <a:srcRect/>
          <a:stretch>
            <a:fillRect/>
          </a:stretch>
        </p:blipFill>
        <p:spPr bwMode="invGray">
          <a:xfrm>
            <a:off x="0" y="0"/>
            <a:ext cx="685800" cy="6858000"/>
          </a:xfrm>
          <a:prstGeom prst="rect">
            <a:avLst/>
          </a:prstGeom>
          <a:noFill/>
        </p:spPr>
      </p:pic>
      <p:sp>
        <p:nvSpPr>
          <p:cNvPr id="66563" name="Rectangle 3"/>
          <p:cNvSpPr>
            <a:spLocks noGrp="1" noChangeArrowheads="1"/>
          </p:cNvSpPr>
          <p:nvPr>
            <p:ph type="title"/>
          </p:nvPr>
        </p:nvSpPr>
        <p:spPr bwMode="auto">
          <a:xfrm>
            <a:off x="1066800" y="381000"/>
            <a:ext cx="77724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6564" name="Rectangle 4"/>
          <p:cNvSpPr>
            <a:spLocks noGrp="1" noChangeArrowheads="1"/>
          </p:cNvSpPr>
          <p:nvPr>
            <p:ph type="dt" sz="half" idx="2"/>
          </p:nvPr>
        </p:nvSpPr>
        <p:spPr bwMode="auto">
          <a:xfrm>
            <a:off x="8382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spcBef>
                <a:spcPct val="0"/>
              </a:spcBef>
              <a:defRPr sz="1400">
                <a:solidFill>
                  <a:schemeClr val="tx2"/>
                </a:solidFill>
                <a:latin typeface="Arial" charset="0"/>
              </a:defRPr>
            </a:lvl1pPr>
          </a:lstStyle>
          <a:p>
            <a:endParaRPr lang="en-US"/>
          </a:p>
        </p:txBody>
      </p:sp>
      <p:sp>
        <p:nvSpPr>
          <p:cNvPr id="66565" name="Rectangle 5"/>
          <p:cNvSpPr>
            <a:spLocks noGrp="1" noChangeArrowheads="1"/>
          </p:cNvSpPr>
          <p:nvPr>
            <p:ph type="ftr" sz="quarter" idx="3"/>
          </p:nvPr>
        </p:nvSpPr>
        <p:spPr bwMode="auto">
          <a:xfrm>
            <a:off x="3429000" y="6400800"/>
            <a:ext cx="28956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spcBef>
                <a:spcPct val="0"/>
              </a:spcBef>
              <a:defRPr sz="1400">
                <a:solidFill>
                  <a:schemeClr val="tx2"/>
                </a:solidFill>
                <a:latin typeface="Arial" charset="0"/>
              </a:defRPr>
            </a:lvl1pPr>
          </a:lstStyle>
          <a:p>
            <a:endParaRPr lang="en-US"/>
          </a:p>
        </p:txBody>
      </p:sp>
      <p:sp>
        <p:nvSpPr>
          <p:cNvPr id="66566" name="Rectangle 6"/>
          <p:cNvSpPr>
            <a:spLocks noGrp="1" noChangeArrowheads="1"/>
          </p:cNvSpPr>
          <p:nvPr>
            <p:ph type="sldNum" sz="quarter" idx="4"/>
          </p:nvPr>
        </p:nvSpPr>
        <p:spPr bwMode="auto">
          <a:xfrm>
            <a:off x="70104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a:spcBef>
                <a:spcPct val="0"/>
              </a:spcBef>
              <a:defRPr sz="1400">
                <a:solidFill>
                  <a:schemeClr val="tx2"/>
                </a:solidFill>
                <a:latin typeface="Arial" charset="0"/>
              </a:defRPr>
            </a:lvl1pPr>
          </a:lstStyle>
          <a:p>
            <a:fld id="{58FA50E1-C75C-46EB-8FE6-3596FB926D2F}" type="slidenum">
              <a:rPr lang="en-US"/>
              <a:pPr/>
              <a:t>‹#›</a:t>
            </a:fld>
            <a:endParaRPr lang="en-US"/>
          </a:p>
        </p:txBody>
      </p:sp>
      <p:pic>
        <p:nvPicPr>
          <p:cNvPr id="66567" name="Picture 7" descr="EXPHORSA"/>
          <p:cNvPicPr>
            <a:picLocks noChangeAspect="1" noChangeArrowheads="1"/>
          </p:cNvPicPr>
          <p:nvPr/>
        </p:nvPicPr>
        <p:blipFill>
          <a:blip r:embed="rId15" cstate="print"/>
          <a:srcRect/>
          <a:stretch>
            <a:fillRect/>
          </a:stretch>
        </p:blipFill>
        <p:spPr bwMode="auto">
          <a:xfrm>
            <a:off x="1066800" y="1574800"/>
            <a:ext cx="7772400" cy="130175"/>
          </a:xfrm>
          <a:prstGeom prst="rect">
            <a:avLst/>
          </a:prstGeom>
          <a:noFill/>
        </p:spPr>
      </p:pic>
      <p:sp>
        <p:nvSpPr>
          <p:cNvPr id="66568" name="Rectangle 8"/>
          <p:cNvSpPr>
            <a:spLocks noGrp="1" noChangeArrowheads="1"/>
          </p:cNvSpPr>
          <p:nvPr>
            <p:ph type="body" idx="1"/>
          </p:nvPr>
        </p:nvSpPr>
        <p:spPr bwMode="auto">
          <a:xfrm>
            <a:off x="1062038" y="1766888"/>
            <a:ext cx="7769225" cy="41132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hf hdr="0" ftr="0" dt="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Blip>
          <a:blip r:embed="rId16"/>
        </a:buBlip>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Font typeface="Wingdings" pitchFamily="2" charset="2"/>
        <a:buBlip>
          <a:blip r:embed="rId17"/>
        </a:buBlip>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4pPr>
      <a:lvl5pPr marL="20574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5pPr>
      <a:lvl6pPr marL="25146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6pPr>
      <a:lvl7pPr marL="29718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7pPr>
      <a:lvl8pPr marL="34290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8pPr>
      <a:lvl9pPr marL="38862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udel.edu/suapp/uapp800/Lecture%20Material/Index%20of%20Dissimilarity%20Example.htm"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4"/>
          </p:nvPr>
        </p:nvSpPr>
        <p:spPr/>
        <p:txBody>
          <a:bodyPr/>
          <a:lstStyle/>
          <a:p>
            <a:fld id="{9B02F1FC-D518-467A-9C13-5C116A93C614}" type="slidenum">
              <a:rPr lang="en-US"/>
              <a:pPr/>
              <a:t>1</a:t>
            </a:fld>
            <a:endParaRPr lang="en-US"/>
          </a:p>
        </p:txBody>
      </p:sp>
      <p:sp>
        <p:nvSpPr>
          <p:cNvPr id="2050" name="Rectangle 2"/>
          <p:cNvSpPr>
            <a:spLocks noGrp="1" noChangeArrowheads="1"/>
          </p:cNvSpPr>
          <p:nvPr>
            <p:ph type="ctrTitle"/>
          </p:nvPr>
        </p:nvSpPr>
        <p:spPr>
          <a:xfrm>
            <a:off x="990600" y="1066800"/>
            <a:ext cx="7772400" cy="1447800"/>
          </a:xfrm>
        </p:spPr>
        <p:txBody>
          <a:bodyPr/>
          <a:lstStyle/>
          <a:p>
            <a:r>
              <a:rPr lang="en-US" b="1">
                <a:latin typeface="Arial" charset="0"/>
              </a:rPr>
              <a:t>Single Indicator &amp; Composite Measures</a:t>
            </a:r>
          </a:p>
        </p:txBody>
      </p:sp>
      <p:sp>
        <p:nvSpPr>
          <p:cNvPr id="2051" name="Rectangle 3" descr="Rectangle: Click to edit Master text styles&#10;Second level&#10;Third level&#10;Fourth level&#10;Fifth level"/>
          <p:cNvSpPr>
            <a:spLocks noGrp="1" noChangeArrowheads="1"/>
          </p:cNvSpPr>
          <p:nvPr>
            <p:ph type="subTitle" idx="1"/>
          </p:nvPr>
        </p:nvSpPr>
        <p:spPr>
          <a:xfrm>
            <a:off x="1447800" y="4038600"/>
            <a:ext cx="6858000" cy="1679575"/>
          </a:xfrm>
        </p:spPr>
        <p:txBody>
          <a:bodyPr/>
          <a:lstStyle/>
          <a:p>
            <a:r>
              <a:rPr lang="en-US" sz="2000" dirty="0">
                <a:latin typeface="Arial" charset="0"/>
              </a:rPr>
              <a:t>UAPP</a:t>
            </a:r>
            <a:r>
              <a:rPr lang="en-US" sz="2000" dirty="0" smtClean="0">
                <a:latin typeface="Arial" charset="0"/>
              </a:rPr>
              <a:t> 702: Research </a:t>
            </a:r>
            <a:r>
              <a:rPr lang="en-US" sz="2000" dirty="0">
                <a:latin typeface="Arial" charset="0"/>
              </a:rPr>
              <a:t>Design</a:t>
            </a:r>
            <a:r>
              <a:rPr lang="en-US" sz="2000" dirty="0" smtClean="0">
                <a:latin typeface="Arial" charset="0"/>
              </a:rPr>
              <a:t> for Urban &amp; Public Policy</a:t>
            </a:r>
          </a:p>
          <a:p>
            <a:r>
              <a:rPr lang="en-US" sz="2000" dirty="0" smtClean="0">
                <a:latin typeface="Arial" charset="0"/>
              </a:rPr>
              <a:t>Based on notes by </a:t>
            </a:r>
            <a:r>
              <a:rPr lang="en-US" sz="2000" dirty="0">
                <a:latin typeface="Arial" charset="0"/>
              </a:rPr>
              <a:t>Steven W. </a:t>
            </a:r>
            <a:r>
              <a:rPr lang="en-US" sz="2000" dirty="0" err="1">
                <a:latin typeface="Arial" charset="0"/>
              </a:rPr>
              <a:t>Peuquet</a:t>
            </a:r>
            <a:r>
              <a:rPr lang="en-US" sz="2000" dirty="0">
                <a:latin typeface="Arial" charset="0"/>
              </a:rPr>
              <a:t>. Ph.D.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1B0ABC-273E-4510-A220-253017C190D1}" type="slidenum">
              <a:rPr lang="en-US"/>
              <a:pPr/>
              <a:t>10</a:t>
            </a:fld>
            <a:endParaRPr lang="en-US"/>
          </a:p>
        </p:txBody>
      </p:sp>
      <p:sp>
        <p:nvSpPr>
          <p:cNvPr id="71682" name="Rectangle 2"/>
          <p:cNvSpPr>
            <a:spLocks noGrp="1" noChangeArrowheads="1"/>
          </p:cNvSpPr>
          <p:nvPr>
            <p:ph type="title"/>
          </p:nvPr>
        </p:nvSpPr>
        <p:spPr>
          <a:xfrm>
            <a:off x="1295400" y="381000"/>
            <a:ext cx="7385050" cy="1066800"/>
          </a:xfrm>
        </p:spPr>
        <p:txBody>
          <a:bodyPr/>
          <a:lstStyle/>
          <a:p>
            <a:pPr algn="ctr"/>
            <a:r>
              <a:rPr lang="en-US" sz="3600" b="1">
                <a:latin typeface="Arial" charset="0"/>
              </a:rPr>
              <a:t>Single Indicators vs.</a:t>
            </a:r>
            <a:br>
              <a:rPr lang="en-US" sz="3600" b="1">
                <a:latin typeface="Arial" charset="0"/>
              </a:rPr>
            </a:br>
            <a:r>
              <a:rPr lang="en-US" sz="3600" b="1">
                <a:latin typeface="Arial" charset="0"/>
              </a:rPr>
              <a:t>Composite Measures</a:t>
            </a:r>
          </a:p>
        </p:txBody>
      </p:sp>
      <p:sp>
        <p:nvSpPr>
          <p:cNvPr id="71683" name="Rectangle 3" descr="Rectangle: Click to edit Master text styles&#10;Second level&#10;Third level&#10;Fourth level&#10;Fifth level"/>
          <p:cNvSpPr>
            <a:spLocks noGrp="1" noChangeArrowheads="1"/>
          </p:cNvSpPr>
          <p:nvPr>
            <p:ph type="body" idx="1"/>
          </p:nvPr>
        </p:nvSpPr>
        <p:spPr>
          <a:xfrm>
            <a:off x="838200" y="2057400"/>
            <a:ext cx="7772400" cy="4495800"/>
          </a:xfrm>
        </p:spPr>
        <p:txBody>
          <a:bodyPr/>
          <a:lstStyle/>
          <a:p>
            <a:pPr>
              <a:buFontTx/>
              <a:buNone/>
            </a:pPr>
            <a:r>
              <a:rPr lang="en-US" sz="3600">
                <a:latin typeface="Arial" charset="0"/>
              </a:rPr>
              <a:t>	</a:t>
            </a:r>
            <a:r>
              <a:rPr lang="en-US" sz="2800">
                <a:latin typeface="Arial" charset="0"/>
              </a:rPr>
              <a:t>If the phenomenon that you are measuring is more complex (like “prejudice” or “socio-economic status” or “intelligence” or “historic significance”) you may need to use a </a:t>
            </a:r>
            <a:r>
              <a:rPr lang="en-US" sz="2800" b="1" i="1">
                <a:latin typeface="Arial" charset="0"/>
              </a:rPr>
              <a:t>composite measure</a:t>
            </a:r>
            <a:r>
              <a:rPr lang="en-US" sz="2800">
                <a:latin typeface="Arial" charset="0"/>
              </a:rPr>
              <a:t>.   The function of a </a:t>
            </a:r>
            <a:r>
              <a:rPr lang="en-US" sz="2800" b="1" i="1">
                <a:latin typeface="Arial" charset="0"/>
              </a:rPr>
              <a:t>single indicator </a:t>
            </a:r>
            <a:r>
              <a:rPr lang="en-US" sz="2800">
                <a:latin typeface="Arial" charset="0"/>
              </a:rPr>
              <a:t>is to assign units of analysis to categories or levels of a variable.  The purpose of a </a:t>
            </a:r>
            <a:r>
              <a:rPr lang="en-US" sz="2800" b="1" i="1">
                <a:latin typeface="Arial" charset="0"/>
              </a:rPr>
              <a:t>composite measure</a:t>
            </a:r>
            <a:r>
              <a:rPr lang="en-US" sz="2800">
                <a:latin typeface="Arial" charset="0"/>
              </a:rPr>
              <a:t> is exactly the same, but is used when a single indicator won’t do the job.</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9319A40-C9E0-4A4C-A509-91300BBD35A4}" type="slidenum">
              <a:rPr lang="en-US"/>
              <a:pPr/>
              <a:t>11</a:t>
            </a:fld>
            <a:endParaRPr lang="en-US"/>
          </a:p>
        </p:txBody>
      </p:sp>
      <p:sp>
        <p:nvSpPr>
          <p:cNvPr id="72706"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Composite Measures</a:t>
            </a:r>
          </a:p>
        </p:txBody>
      </p:sp>
      <p:sp>
        <p:nvSpPr>
          <p:cNvPr id="72707" name="Rectangle 3" descr="Rectangle: Click to edit Master text styles&#10;Second level&#10;Third level&#10;Fourth level&#10;Fifth level"/>
          <p:cNvSpPr>
            <a:spLocks noGrp="1" noChangeArrowheads="1"/>
          </p:cNvSpPr>
          <p:nvPr>
            <p:ph type="body" idx="1"/>
          </p:nvPr>
        </p:nvSpPr>
        <p:spPr>
          <a:xfrm>
            <a:off x="838200" y="2286000"/>
            <a:ext cx="7772400" cy="4114800"/>
          </a:xfrm>
        </p:spPr>
        <p:txBody>
          <a:bodyPr/>
          <a:lstStyle/>
          <a:p>
            <a:pPr>
              <a:lnSpc>
                <a:spcPct val="80000"/>
              </a:lnSpc>
              <a:buClr>
                <a:schemeClr val="hlink"/>
              </a:buClr>
              <a:buSzPct val="150000"/>
              <a:buFont typeface="Wingdings" pitchFamily="2" charset="2"/>
              <a:buChar char="§"/>
            </a:pPr>
            <a:r>
              <a:rPr lang="en-US" sz="2800" dirty="0">
                <a:latin typeface="Arial" charset="0"/>
              </a:rPr>
              <a:t>Composite measures are based on more than one data item.</a:t>
            </a:r>
          </a:p>
          <a:p>
            <a:pPr>
              <a:lnSpc>
                <a:spcPct val="80000"/>
              </a:lnSpc>
              <a:buClr>
                <a:schemeClr val="hlink"/>
              </a:buClr>
              <a:buSzPct val="150000"/>
              <a:buFont typeface="Wingdings" pitchFamily="2" charset="2"/>
              <a:buChar char="§"/>
            </a:pPr>
            <a:endParaRPr lang="en-US" sz="2800" dirty="0">
              <a:latin typeface="Arial" charset="0"/>
            </a:endParaRPr>
          </a:p>
          <a:p>
            <a:pPr>
              <a:lnSpc>
                <a:spcPct val="80000"/>
              </a:lnSpc>
              <a:buClr>
                <a:schemeClr val="hlink"/>
              </a:buClr>
              <a:buSzPct val="150000"/>
              <a:buFont typeface="Wingdings" pitchFamily="2" charset="2"/>
              <a:buChar char="§"/>
            </a:pPr>
            <a:r>
              <a:rPr lang="en-US" sz="2800" dirty="0">
                <a:latin typeface="Arial" charset="0"/>
              </a:rPr>
              <a:t>There are two different types of composite measures:</a:t>
            </a:r>
          </a:p>
          <a:p>
            <a:pPr>
              <a:lnSpc>
                <a:spcPct val="40000"/>
              </a:lnSpc>
              <a:buFontTx/>
              <a:buNone/>
            </a:pPr>
            <a:endParaRPr lang="en-US" sz="2800" dirty="0">
              <a:latin typeface="Arial" charset="0"/>
            </a:endParaRPr>
          </a:p>
          <a:p>
            <a:pPr lvl="1">
              <a:lnSpc>
                <a:spcPct val="80000"/>
              </a:lnSpc>
              <a:buClr>
                <a:schemeClr val="hlink"/>
              </a:buClr>
              <a:buFont typeface="Wingdings" pitchFamily="2" charset="2"/>
              <a:buChar char="§"/>
            </a:pPr>
            <a:r>
              <a:rPr lang="en-US" dirty="0">
                <a:latin typeface="Arial" charset="0"/>
              </a:rPr>
              <a:t>	Indices</a:t>
            </a:r>
          </a:p>
          <a:p>
            <a:pPr lvl="1">
              <a:lnSpc>
                <a:spcPct val="80000"/>
              </a:lnSpc>
              <a:buClr>
                <a:schemeClr val="hlink"/>
              </a:buClr>
              <a:buFont typeface="Wingdings" pitchFamily="2" charset="2"/>
              <a:buChar char="§"/>
            </a:pPr>
            <a:r>
              <a:rPr lang="en-US" dirty="0">
                <a:latin typeface="Arial" charset="0"/>
              </a:rPr>
              <a:t>	Scales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9CF930-D0E3-4340-B065-E1471B0E3936}" type="slidenum">
              <a:rPr lang="en-US"/>
              <a:pPr/>
              <a:t>12</a:t>
            </a:fld>
            <a:endParaRPr lang="en-US"/>
          </a:p>
        </p:txBody>
      </p:sp>
      <p:sp>
        <p:nvSpPr>
          <p:cNvPr id="73730"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Composite Measures</a:t>
            </a:r>
          </a:p>
        </p:txBody>
      </p:sp>
      <p:sp>
        <p:nvSpPr>
          <p:cNvPr id="73731" name="Rectangle 3" descr="Rectangle: Click to edit Master text styles&#10;Second level&#10;Third level&#10;Fourth level&#10;Fifth level"/>
          <p:cNvSpPr>
            <a:spLocks noGrp="1" noChangeArrowheads="1"/>
          </p:cNvSpPr>
          <p:nvPr>
            <p:ph type="body" idx="1"/>
          </p:nvPr>
        </p:nvSpPr>
        <p:spPr>
          <a:xfrm>
            <a:off x="838200" y="2286000"/>
            <a:ext cx="7772400" cy="4114800"/>
          </a:xfrm>
        </p:spPr>
        <p:txBody>
          <a:bodyPr/>
          <a:lstStyle/>
          <a:p>
            <a:pPr>
              <a:lnSpc>
                <a:spcPct val="80000"/>
              </a:lnSpc>
              <a:buFontTx/>
              <a:buNone/>
            </a:pPr>
            <a:r>
              <a:rPr lang="en-US" sz="3600" dirty="0">
                <a:latin typeface="Arial" charset="0"/>
              </a:rPr>
              <a:t>	</a:t>
            </a:r>
            <a:endParaRPr lang="en-US" dirty="0"/>
          </a:p>
          <a:p>
            <a:pPr>
              <a:buFontTx/>
              <a:buNone/>
            </a:pPr>
            <a:r>
              <a:rPr lang="en-US" dirty="0"/>
              <a:t>	</a:t>
            </a:r>
            <a:r>
              <a:rPr lang="en-US" dirty="0">
                <a:latin typeface="Arial" charset="0"/>
              </a:rPr>
              <a:t>Both indices and scales are </a:t>
            </a:r>
            <a:r>
              <a:rPr lang="en-US" b="1" i="1" dirty="0">
                <a:solidFill>
                  <a:schemeClr val="folHlink"/>
                </a:solidFill>
                <a:latin typeface="Arial" charset="0"/>
              </a:rPr>
              <a:t>ordinal</a:t>
            </a:r>
            <a:r>
              <a:rPr lang="en-US" dirty="0">
                <a:solidFill>
                  <a:schemeClr val="folHlink"/>
                </a:solidFill>
                <a:latin typeface="Arial" charset="0"/>
              </a:rPr>
              <a:t> </a:t>
            </a:r>
            <a:r>
              <a:rPr lang="en-US" dirty="0">
                <a:latin typeface="Arial" charset="0"/>
              </a:rPr>
              <a:t>measures of variables. The difference between the two is based on how scores are assigned.</a:t>
            </a:r>
          </a:p>
          <a:p>
            <a:pPr lvl="1">
              <a:lnSpc>
                <a:spcPct val="80000"/>
              </a:lnSpc>
              <a:buClr>
                <a:schemeClr val="hlink"/>
              </a:buClr>
              <a:buFont typeface="Wingdings" pitchFamily="2" charset="2"/>
              <a:buNone/>
            </a:pPr>
            <a:endParaRPr lang="en-US" dirty="0">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0A56635-5D1D-467C-B140-FA84DFC4CBAB}" type="slidenum">
              <a:rPr lang="en-US"/>
              <a:pPr/>
              <a:t>13</a:t>
            </a:fld>
            <a:endParaRPr lang="en-US"/>
          </a:p>
        </p:txBody>
      </p:sp>
      <p:sp>
        <p:nvSpPr>
          <p:cNvPr id="100355" name="Rectangle 3"/>
          <p:cNvSpPr>
            <a:spLocks noGrp="1" noChangeArrowheads="1"/>
          </p:cNvSpPr>
          <p:nvPr>
            <p:ph type="title"/>
          </p:nvPr>
        </p:nvSpPr>
        <p:spPr>
          <a:xfrm>
            <a:off x="1227138" y="533400"/>
            <a:ext cx="7385050" cy="762000"/>
          </a:xfrm>
        </p:spPr>
        <p:txBody>
          <a:bodyPr/>
          <a:lstStyle/>
          <a:p>
            <a:pPr algn="ctr"/>
            <a:r>
              <a:rPr lang="en-US" sz="3600" b="1">
                <a:latin typeface="Arial" charset="0"/>
              </a:rPr>
              <a:t>Composite Measures – Indices</a:t>
            </a:r>
            <a:endParaRPr lang="en-US" sz="2000" b="1">
              <a:latin typeface="Arial" charset="0"/>
            </a:endParaRPr>
          </a:p>
        </p:txBody>
      </p:sp>
      <p:sp>
        <p:nvSpPr>
          <p:cNvPr id="100354" name="Rectangle 2" descr="Rectangle: Click to edit Master text styles&#10;Second level&#10;Third level&#10;Fourth level&#10;Fifth level"/>
          <p:cNvSpPr>
            <a:spLocks noGrp="1" noChangeArrowheads="1"/>
          </p:cNvSpPr>
          <p:nvPr>
            <p:ph type="body" idx="1"/>
          </p:nvPr>
        </p:nvSpPr>
        <p:spPr>
          <a:xfrm>
            <a:off x="838200" y="2286000"/>
            <a:ext cx="7772400" cy="4114800"/>
          </a:xfrm>
        </p:spPr>
        <p:txBody>
          <a:bodyPr/>
          <a:lstStyle/>
          <a:p>
            <a:pPr>
              <a:lnSpc>
                <a:spcPct val="80000"/>
              </a:lnSpc>
              <a:buFontTx/>
              <a:buNone/>
            </a:pPr>
            <a:r>
              <a:rPr lang="en-US" sz="3600" dirty="0">
                <a:latin typeface="Arial" charset="0"/>
              </a:rPr>
              <a:t>	</a:t>
            </a:r>
            <a:endParaRPr lang="en-US" dirty="0">
              <a:latin typeface="Arial" charset="0"/>
            </a:endParaRPr>
          </a:p>
          <a:p>
            <a:pPr>
              <a:buFontTx/>
              <a:buNone/>
            </a:pPr>
            <a:r>
              <a:rPr lang="en-US" dirty="0">
                <a:latin typeface="Arial" charset="0"/>
              </a:rPr>
              <a:t>	An </a:t>
            </a:r>
            <a:r>
              <a:rPr lang="en-US" b="1" i="1" dirty="0">
                <a:latin typeface="Arial" charset="0"/>
              </a:rPr>
              <a:t>index</a:t>
            </a:r>
            <a:r>
              <a:rPr lang="en-US" dirty="0">
                <a:latin typeface="Arial" charset="0"/>
              </a:rPr>
              <a:t> is constructed through the simple accumulation of  scores assigned to individual attributes.  All items are weighted the same.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4499C0-F272-4577-B912-F047ED392F43}" type="slidenum">
              <a:rPr lang="en-US"/>
              <a:pPr/>
              <a:t>14</a:t>
            </a:fld>
            <a:endParaRPr lang="en-US"/>
          </a:p>
        </p:txBody>
      </p:sp>
      <p:sp>
        <p:nvSpPr>
          <p:cNvPr id="99331" name="Rectangle 3"/>
          <p:cNvSpPr>
            <a:spLocks noGrp="1" noChangeArrowheads="1"/>
          </p:cNvSpPr>
          <p:nvPr>
            <p:ph type="title"/>
          </p:nvPr>
        </p:nvSpPr>
        <p:spPr>
          <a:xfrm>
            <a:off x="1227138" y="533400"/>
            <a:ext cx="7385050" cy="762000"/>
          </a:xfrm>
        </p:spPr>
        <p:txBody>
          <a:bodyPr/>
          <a:lstStyle/>
          <a:p>
            <a:pPr algn="ctr"/>
            <a:r>
              <a:rPr lang="en-US" sz="3600" b="1">
                <a:latin typeface="Arial" charset="0"/>
              </a:rPr>
              <a:t>Composite Measures – Indices</a:t>
            </a:r>
            <a:endParaRPr lang="en-US" sz="2000" b="1">
              <a:latin typeface="Arial" charset="0"/>
            </a:endParaRPr>
          </a:p>
        </p:txBody>
      </p:sp>
      <p:sp>
        <p:nvSpPr>
          <p:cNvPr id="99330" name="Rectangle 2" descr="Rectangle: Click to edit Master text styles&#10;Second level&#10;Third level&#10;Fourth level&#10;Fifth level"/>
          <p:cNvSpPr>
            <a:spLocks noGrp="1" noChangeArrowheads="1"/>
          </p:cNvSpPr>
          <p:nvPr>
            <p:ph type="body" idx="1"/>
          </p:nvPr>
        </p:nvSpPr>
        <p:spPr>
          <a:xfrm>
            <a:off x="838200" y="1981200"/>
            <a:ext cx="7772400" cy="4419600"/>
          </a:xfrm>
        </p:spPr>
        <p:txBody>
          <a:bodyPr/>
          <a:lstStyle/>
          <a:p>
            <a:pPr>
              <a:lnSpc>
                <a:spcPct val="80000"/>
              </a:lnSpc>
              <a:buFontTx/>
              <a:buNone/>
            </a:pPr>
            <a:r>
              <a:rPr lang="en-US" sz="2600" dirty="0">
                <a:latin typeface="Arial" charset="0"/>
              </a:rPr>
              <a:t>Examples of an </a:t>
            </a:r>
            <a:r>
              <a:rPr lang="en-US" sz="2600" b="1" i="1" dirty="0">
                <a:latin typeface="Arial" charset="0"/>
              </a:rPr>
              <a:t>index</a:t>
            </a:r>
            <a:r>
              <a:rPr lang="en-US" sz="2600" dirty="0">
                <a:latin typeface="Arial" charset="0"/>
              </a:rPr>
              <a:t>:</a:t>
            </a:r>
          </a:p>
          <a:p>
            <a:pPr>
              <a:lnSpc>
                <a:spcPct val="30000"/>
              </a:lnSpc>
              <a:buFontTx/>
              <a:buNone/>
            </a:pPr>
            <a:endParaRPr lang="en-US" sz="2600" dirty="0">
              <a:latin typeface="Arial" charset="0"/>
            </a:endParaRPr>
          </a:p>
          <a:p>
            <a:pPr>
              <a:lnSpc>
                <a:spcPct val="90000"/>
              </a:lnSpc>
              <a:buClr>
                <a:schemeClr val="hlink"/>
              </a:buClr>
              <a:buSzPct val="150000"/>
              <a:buFont typeface="Wingdings" pitchFamily="2" charset="2"/>
              <a:buChar char="§"/>
            </a:pPr>
            <a:r>
              <a:rPr lang="en-US" sz="2600" dirty="0">
                <a:latin typeface="Arial" charset="0"/>
              </a:rPr>
              <a:t>“Prejudice” might be measured by adding up the number of prejudicial statements a person agrees with.</a:t>
            </a:r>
          </a:p>
          <a:p>
            <a:pPr>
              <a:lnSpc>
                <a:spcPct val="50000"/>
              </a:lnSpc>
              <a:buClr>
                <a:schemeClr val="hlink"/>
              </a:buClr>
              <a:buSzPct val="150000"/>
              <a:buFont typeface="Wingdings" pitchFamily="2" charset="2"/>
              <a:buNone/>
            </a:pPr>
            <a:endParaRPr lang="en-US" sz="2600" dirty="0">
              <a:latin typeface="Arial" charset="0"/>
            </a:endParaRPr>
          </a:p>
          <a:p>
            <a:pPr>
              <a:lnSpc>
                <a:spcPct val="90000"/>
              </a:lnSpc>
              <a:buClr>
                <a:schemeClr val="hlink"/>
              </a:buClr>
              <a:buSzPct val="150000"/>
              <a:buFont typeface="Wingdings" pitchFamily="2" charset="2"/>
              <a:buChar char="§"/>
            </a:pPr>
            <a:r>
              <a:rPr lang="en-US" sz="2600" dirty="0">
                <a:latin typeface="Arial" charset="0"/>
              </a:rPr>
              <a:t>Assessing math skills through use of a multiple choice exam. Asking just one question would not be adequate. Several questions taken together will do a better job of measuring how well the student has acquired knowledge about the subject matter.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7BF167A-B132-49DB-A35B-22CA81B68E8B}" type="slidenum">
              <a:rPr lang="en-US"/>
              <a:pPr/>
              <a:t>15</a:t>
            </a:fld>
            <a:endParaRPr lang="en-US"/>
          </a:p>
        </p:txBody>
      </p:sp>
      <p:sp>
        <p:nvSpPr>
          <p:cNvPr id="98307" name="Rectangle 3"/>
          <p:cNvSpPr>
            <a:spLocks noGrp="1" noChangeArrowheads="1"/>
          </p:cNvSpPr>
          <p:nvPr>
            <p:ph type="title"/>
          </p:nvPr>
        </p:nvSpPr>
        <p:spPr>
          <a:xfrm>
            <a:off x="1227138" y="533400"/>
            <a:ext cx="7385050" cy="762000"/>
          </a:xfrm>
        </p:spPr>
        <p:txBody>
          <a:bodyPr/>
          <a:lstStyle/>
          <a:p>
            <a:pPr algn="ctr"/>
            <a:r>
              <a:rPr lang="en-US" sz="3600" b="1">
                <a:latin typeface="Arial" charset="0"/>
              </a:rPr>
              <a:t>Composite Measures - Scales</a:t>
            </a:r>
          </a:p>
        </p:txBody>
      </p:sp>
      <p:sp>
        <p:nvSpPr>
          <p:cNvPr id="98306" name="Rectangle 2" descr="Rectangle: Click to edit Master text styles&#10;Second level&#10;Third level&#10;Fourth level&#10;Fifth level"/>
          <p:cNvSpPr>
            <a:spLocks noGrp="1" noChangeArrowheads="1"/>
          </p:cNvSpPr>
          <p:nvPr>
            <p:ph type="body" idx="1"/>
          </p:nvPr>
        </p:nvSpPr>
        <p:spPr>
          <a:xfrm>
            <a:off x="838200" y="1981200"/>
            <a:ext cx="7772400" cy="4419600"/>
          </a:xfrm>
        </p:spPr>
        <p:txBody>
          <a:bodyPr/>
          <a:lstStyle/>
          <a:p>
            <a:pPr>
              <a:buFontTx/>
              <a:buNone/>
            </a:pPr>
            <a:r>
              <a:rPr lang="en-US"/>
              <a:t>	</a:t>
            </a:r>
            <a:r>
              <a:rPr lang="en-US">
                <a:latin typeface="Arial" charset="0"/>
              </a:rPr>
              <a:t>A </a:t>
            </a:r>
            <a:r>
              <a:rPr lang="en-US" b="1" i="1">
                <a:latin typeface="Arial" charset="0"/>
              </a:rPr>
              <a:t>scale</a:t>
            </a:r>
            <a:r>
              <a:rPr lang="en-US">
                <a:latin typeface="Arial" charset="0"/>
              </a:rPr>
              <a:t> on the other hand is constructed through the assignment of scores to patterns of responses, recognizing that some items reflect a relatively weak degree of the variable, while other reflect something stronger. </a:t>
            </a:r>
            <a:r>
              <a:rPr lang="en-US" b="1" i="1">
                <a:latin typeface="Arial" charset="0"/>
              </a:rPr>
              <a:t>Scales</a:t>
            </a:r>
            <a:r>
              <a:rPr lang="en-US">
                <a:latin typeface="Arial" charset="0"/>
              </a:rPr>
              <a:t> take advantage of any </a:t>
            </a:r>
            <a:r>
              <a:rPr lang="en-US" i="1">
                <a:latin typeface="Arial" charset="0"/>
              </a:rPr>
              <a:t>intensity structure</a:t>
            </a:r>
            <a:r>
              <a:rPr lang="en-US">
                <a:latin typeface="Arial" charset="0"/>
              </a:rPr>
              <a:t> that may exist among attributes.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EC3E986-D614-4BB9-8A4F-A60A29B8725C}" type="slidenum">
              <a:rPr lang="en-US"/>
              <a:pPr/>
              <a:t>16</a:t>
            </a:fld>
            <a:endParaRPr lang="en-US"/>
          </a:p>
        </p:txBody>
      </p:sp>
      <p:sp>
        <p:nvSpPr>
          <p:cNvPr id="97283" name="Rectangle 3"/>
          <p:cNvSpPr>
            <a:spLocks noGrp="1" noChangeArrowheads="1"/>
          </p:cNvSpPr>
          <p:nvPr>
            <p:ph type="title"/>
          </p:nvPr>
        </p:nvSpPr>
        <p:spPr>
          <a:xfrm>
            <a:off x="1227138" y="533400"/>
            <a:ext cx="7385050" cy="762000"/>
          </a:xfrm>
        </p:spPr>
        <p:txBody>
          <a:bodyPr/>
          <a:lstStyle/>
          <a:p>
            <a:pPr algn="ctr"/>
            <a:r>
              <a:rPr lang="en-US" sz="3600" b="1">
                <a:latin typeface="Arial" charset="0"/>
              </a:rPr>
              <a:t>Composite Measures – Scales</a:t>
            </a:r>
            <a:endParaRPr lang="en-US" sz="2000" b="1">
              <a:latin typeface="Arial" charset="0"/>
            </a:endParaRPr>
          </a:p>
        </p:txBody>
      </p:sp>
      <p:sp>
        <p:nvSpPr>
          <p:cNvPr id="97282" name="Rectangle 2" descr="Rectangle: Click to edit Master text styles&#10;Second level&#10;Third level&#10;Fourth level&#10;Fifth level"/>
          <p:cNvSpPr>
            <a:spLocks noGrp="1" noChangeArrowheads="1"/>
          </p:cNvSpPr>
          <p:nvPr>
            <p:ph type="body" idx="1"/>
          </p:nvPr>
        </p:nvSpPr>
        <p:spPr>
          <a:xfrm>
            <a:off x="1066800" y="2209800"/>
            <a:ext cx="7696200" cy="3429000"/>
          </a:xfrm>
        </p:spPr>
        <p:txBody>
          <a:bodyPr/>
          <a:lstStyle/>
          <a:p>
            <a:pPr>
              <a:lnSpc>
                <a:spcPct val="80000"/>
              </a:lnSpc>
              <a:buFontTx/>
              <a:buNone/>
            </a:pPr>
            <a:r>
              <a:rPr lang="en-US" sz="2800">
                <a:latin typeface="Arial" charset="0"/>
              </a:rPr>
              <a:t>Examples of </a:t>
            </a:r>
            <a:r>
              <a:rPr lang="en-US" sz="2800" b="1" i="1">
                <a:latin typeface="Arial" charset="0"/>
              </a:rPr>
              <a:t>scales</a:t>
            </a:r>
            <a:r>
              <a:rPr lang="en-US" sz="2800">
                <a:latin typeface="Arial" charset="0"/>
              </a:rPr>
              <a:t>:</a:t>
            </a:r>
          </a:p>
          <a:p>
            <a:pPr>
              <a:lnSpc>
                <a:spcPct val="80000"/>
              </a:lnSpc>
              <a:buFontTx/>
              <a:buNone/>
            </a:pPr>
            <a:endParaRPr lang="en-US" sz="2800">
              <a:latin typeface="Arial" charset="0"/>
            </a:endParaRPr>
          </a:p>
          <a:p>
            <a:pPr>
              <a:lnSpc>
                <a:spcPct val="90000"/>
              </a:lnSpc>
              <a:buClr>
                <a:schemeClr val="hlink"/>
              </a:buClr>
              <a:buSzPct val="125000"/>
              <a:buFont typeface="Wingdings" pitchFamily="2" charset="2"/>
              <a:buChar char="§"/>
            </a:pPr>
            <a:r>
              <a:rPr lang="en-US" sz="2800">
                <a:latin typeface="Arial" charset="0"/>
              </a:rPr>
              <a:t>Essay or multiple choice exam where different questions are worth different amounts of points.</a:t>
            </a:r>
          </a:p>
          <a:p>
            <a:pPr>
              <a:lnSpc>
                <a:spcPct val="30000"/>
              </a:lnSpc>
              <a:buFontTx/>
              <a:buNone/>
            </a:pPr>
            <a:endParaRPr lang="en-US" sz="2800">
              <a:latin typeface="Arial" charset="0"/>
            </a:endParaRPr>
          </a:p>
          <a:p>
            <a:pPr>
              <a:lnSpc>
                <a:spcPct val="90000"/>
              </a:lnSpc>
              <a:buClr>
                <a:schemeClr val="hlink"/>
              </a:buClr>
              <a:buSzPct val="125000"/>
              <a:buFont typeface="Wingdings" pitchFamily="2" charset="2"/>
              <a:buChar char="§"/>
            </a:pPr>
            <a:r>
              <a:rPr lang="en-US" sz="2800">
                <a:latin typeface="Arial" charset="0"/>
              </a:rPr>
              <a:t>Hierarchy of political activity (voted, contributed money to a campaign, worked on a political campaign, ran for office)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8221908-755B-4560-AB99-49F37115721E}" type="slidenum">
              <a:rPr lang="en-US"/>
              <a:pPr/>
              <a:t>17</a:t>
            </a:fld>
            <a:endParaRPr lang="en-US"/>
          </a:p>
        </p:txBody>
      </p:sp>
      <p:sp>
        <p:nvSpPr>
          <p:cNvPr id="96259" name="Rectangle 3"/>
          <p:cNvSpPr>
            <a:spLocks noGrp="1" noChangeArrowheads="1"/>
          </p:cNvSpPr>
          <p:nvPr>
            <p:ph type="title"/>
          </p:nvPr>
        </p:nvSpPr>
        <p:spPr>
          <a:xfrm>
            <a:off x="1227138" y="533400"/>
            <a:ext cx="7385050" cy="762000"/>
          </a:xfrm>
        </p:spPr>
        <p:txBody>
          <a:bodyPr/>
          <a:lstStyle/>
          <a:p>
            <a:pPr algn="ctr"/>
            <a:r>
              <a:rPr lang="en-US" sz="3600" b="1">
                <a:latin typeface="Arial" charset="0"/>
              </a:rPr>
              <a:t>Composite Measures – Scales</a:t>
            </a:r>
            <a:endParaRPr lang="en-US" sz="2000" b="1">
              <a:latin typeface="Arial" charset="0"/>
            </a:endParaRPr>
          </a:p>
        </p:txBody>
      </p:sp>
      <p:sp>
        <p:nvSpPr>
          <p:cNvPr id="96258" name="Rectangle 2" descr="Rectangle: Click to edit Master text styles&#10;Second level&#10;Third level&#10;Fourth level&#10;Fifth level"/>
          <p:cNvSpPr>
            <a:spLocks noGrp="1" noChangeArrowheads="1"/>
          </p:cNvSpPr>
          <p:nvPr>
            <p:ph type="body" idx="1"/>
          </p:nvPr>
        </p:nvSpPr>
        <p:spPr>
          <a:xfrm>
            <a:off x="914400" y="2514600"/>
            <a:ext cx="7848600" cy="3429000"/>
          </a:xfrm>
        </p:spPr>
        <p:txBody>
          <a:bodyPr/>
          <a:lstStyle/>
          <a:p>
            <a:pPr>
              <a:buFontTx/>
              <a:buNone/>
            </a:pPr>
            <a:r>
              <a:rPr lang="en-US"/>
              <a:t>	</a:t>
            </a:r>
            <a:r>
              <a:rPr lang="en-US" sz="3600" b="1" i="1">
                <a:latin typeface="Arial" charset="0"/>
              </a:rPr>
              <a:t>Scales</a:t>
            </a:r>
            <a:r>
              <a:rPr lang="en-US" sz="3600">
                <a:latin typeface="Arial" charset="0"/>
              </a:rPr>
              <a:t> are generally superior to </a:t>
            </a:r>
            <a:r>
              <a:rPr lang="en-US" sz="3600" b="1" i="1">
                <a:latin typeface="Arial" charset="0"/>
              </a:rPr>
              <a:t>indices</a:t>
            </a:r>
            <a:r>
              <a:rPr lang="en-US" sz="3600">
                <a:latin typeface="Arial" charset="0"/>
              </a:rPr>
              <a:t> because scales take into consideration the intensity with which different items reflect the variable being measured.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279771F-A8A2-4B6D-B7D3-11CF5818D9C9}" type="slidenum">
              <a:rPr lang="en-US"/>
              <a:pPr/>
              <a:t>18</a:t>
            </a:fld>
            <a:endParaRPr lang="en-US"/>
          </a:p>
        </p:txBody>
      </p:sp>
      <p:sp>
        <p:nvSpPr>
          <p:cNvPr id="95235" name="Rectangle 3"/>
          <p:cNvSpPr>
            <a:spLocks noGrp="1" noChangeArrowheads="1"/>
          </p:cNvSpPr>
          <p:nvPr>
            <p:ph type="title"/>
          </p:nvPr>
        </p:nvSpPr>
        <p:spPr>
          <a:xfrm>
            <a:off x="1227138" y="228600"/>
            <a:ext cx="7385050" cy="1219200"/>
          </a:xfrm>
        </p:spPr>
        <p:txBody>
          <a:bodyPr/>
          <a:lstStyle/>
          <a:p>
            <a:pPr algn="ctr"/>
            <a:r>
              <a:rPr lang="en-US" sz="3600" b="1">
                <a:latin typeface="Arial" charset="0"/>
              </a:rPr>
              <a:t>Composite Measures – Factors to Consider in their Construction</a:t>
            </a:r>
            <a:endParaRPr lang="en-US" sz="2000" b="1">
              <a:latin typeface="Arial" charset="0"/>
            </a:endParaRPr>
          </a:p>
        </p:txBody>
      </p:sp>
      <p:sp>
        <p:nvSpPr>
          <p:cNvPr id="95234" name="Rectangle 2" descr="Rectangle: Click to edit Master text styles&#10;Second level&#10;Third level&#10;Fourth level&#10;Fifth level"/>
          <p:cNvSpPr>
            <a:spLocks noGrp="1" noChangeArrowheads="1"/>
          </p:cNvSpPr>
          <p:nvPr>
            <p:ph type="body" idx="1"/>
          </p:nvPr>
        </p:nvSpPr>
        <p:spPr>
          <a:xfrm>
            <a:off x="1295400" y="2514600"/>
            <a:ext cx="7467600" cy="3429000"/>
          </a:xfrm>
        </p:spPr>
        <p:txBody>
          <a:bodyPr/>
          <a:lstStyle/>
          <a:p>
            <a:pPr>
              <a:buClr>
                <a:schemeClr val="hlink"/>
              </a:buClr>
              <a:buSzPct val="150000"/>
              <a:buFont typeface="Wingdings" pitchFamily="2" charset="2"/>
              <a:buChar char="§"/>
            </a:pPr>
            <a:r>
              <a:rPr lang="en-US">
                <a:latin typeface="Arial" charset="0"/>
              </a:rPr>
              <a:t>Face validity</a:t>
            </a:r>
          </a:p>
          <a:p>
            <a:pPr>
              <a:lnSpc>
                <a:spcPct val="40000"/>
              </a:lnSpc>
              <a:buClr>
                <a:schemeClr val="hlink"/>
              </a:buClr>
              <a:buSzPct val="150000"/>
              <a:buFont typeface="Wingdings" pitchFamily="2" charset="2"/>
              <a:buNone/>
            </a:pPr>
            <a:endParaRPr lang="en-US">
              <a:latin typeface="Arial" charset="0"/>
            </a:endParaRPr>
          </a:p>
          <a:p>
            <a:pPr>
              <a:buClr>
                <a:schemeClr val="hlink"/>
              </a:buClr>
              <a:buSzPct val="150000"/>
              <a:buFont typeface="Wingdings" pitchFamily="2" charset="2"/>
              <a:buChar char="§"/>
            </a:pPr>
            <a:r>
              <a:rPr lang="en-US">
                <a:latin typeface="Arial" charset="0"/>
              </a:rPr>
              <a:t>Unidimensionality (e.g., don’t mix religion with political orientation)</a:t>
            </a:r>
          </a:p>
          <a:p>
            <a:pPr>
              <a:lnSpc>
                <a:spcPct val="40000"/>
              </a:lnSpc>
              <a:buClr>
                <a:schemeClr val="hlink"/>
              </a:buClr>
              <a:buSzPct val="150000"/>
              <a:buFont typeface="Wingdings" pitchFamily="2" charset="2"/>
              <a:buNone/>
            </a:pPr>
            <a:endParaRPr lang="en-US">
              <a:latin typeface="Arial" charset="0"/>
            </a:endParaRPr>
          </a:p>
          <a:p>
            <a:pPr>
              <a:buClr>
                <a:schemeClr val="hlink"/>
              </a:buClr>
              <a:buSzPct val="150000"/>
              <a:buFont typeface="Wingdings" pitchFamily="2" charset="2"/>
              <a:buChar char="§"/>
            </a:pPr>
            <a:r>
              <a:rPr lang="en-US">
                <a:latin typeface="Arial" charset="0"/>
              </a:rPr>
              <a:t>Amount of variance in responses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DFC6697-EB54-4120-8A5F-FB39CC5EACD1}" type="slidenum">
              <a:rPr lang="en-US"/>
              <a:pPr/>
              <a:t>19</a:t>
            </a:fld>
            <a:endParaRPr lang="en-US"/>
          </a:p>
        </p:txBody>
      </p:sp>
      <p:sp>
        <p:nvSpPr>
          <p:cNvPr id="94211" name="Rectangle 3"/>
          <p:cNvSpPr>
            <a:spLocks noGrp="1" noChangeArrowheads="1"/>
          </p:cNvSpPr>
          <p:nvPr>
            <p:ph type="title"/>
          </p:nvPr>
        </p:nvSpPr>
        <p:spPr>
          <a:xfrm>
            <a:off x="1227138" y="228600"/>
            <a:ext cx="7385050" cy="1219200"/>
          </a:xfrm>
        </p:spPr>
        <p:txBody>
          <a:bodyPr/>
          <a:lstStyle/>
          <a:p>
            <a:pPr algn="ctr"/>
            <a:r>
              <a:rPr lang="en-US" sz="3600" b="1">
                <a:latin typeface="Arial" charset="0"/>
              </a:rPr>
              <a:t>Composite Measures – Factors to Consider in their Construction</a:t>
            </a:r>
            <a:endParaRPr lang="en-US" sz="2000" b="1">
              <a:latin typeface="Arial" charset="0"/>
            </a:endParaRPr>
          </a:p>
        </p:txBody>
      </p:sp>
      <p:sp>
        <p:nvSpPr>
          <p:cNvPr id="94210" name="Rectangle 2" descr="Rectangle: Click to edit Master text styles&#10;Second level&#10;Third level&#10;Fourth level&#10;Fifth level"/>
          <p:cNvSpPr>
            <a:spLocks noGrp="1" noChangeArrowheads="1"/>
          </p:cNvSpPr>
          <p:nvPr>
            <p:ph type="body" idx="1"/>
          </p:nvPr>
        </p:nvSpPr>
        <p:spPr>
          <a:xfrm>
            <a:off x="914400" y="2209800"/>
            <a:ext cx="7848600" cy="3429000"/>
          </a:xfrm>
        </p:spPr>
        <p:txBody>
          <a:bodyPr/>
          <a:lstStyle/>
          <a:p>
            <a:pPr>
              <a:buClr>
                <a:schemeClr val="hlink"/>
              </a:buClr>
              <a:buSzPct val="150000"/>
              <a:buFont typeface="Wingdings" pitchFamily="2" charset="2"/>
              <a:buChar char="§"/>
            </a:pPr>
            <a:r>
              <a:rPr lang="en-US">
                <a:latin typeface="Arial" charset="0"/>
              </a:rPr>
              <a:t>Bi-variate and multi-variate relationship between items (items should be related to each other, but not perfectly related. If items are not related, they are probably measuring different things.  If two items are perfectly related, they are redundant, and are not adding any new information).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885CBBE-B02A-45B2-85E7-032E42C2C6B8}" type="slidenum">
              <a:rPr lang="en-US"/>
              <a:pPr/>
              <a:t>2</a:t>
            </a:fld>
            <a:endParaRPr lang="en-US"/>
          </a:p>
        </p:txBody>
      </p:sp>
      <p:sp>
        <p:nvSpPr>
          <p:cNvPr id="7170"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Single Indicators</a:t>
            </a:r>
          </a:p>
        </p:txBody>
      </p:sp>
      <p:sp>
        <p:nvSpPr>
          <p:cNvPr id="7171" name="Rectangle 3" descr="Rectangle: Click to edit Master text styles&#10;Second level&#10;Third level&#10;Fourth level&#10;Fifth level"/>
          <p:cNvSpPr>
            <a:spLocks noGrp="1" noChangeArrowheads="1"/>
          </p:cNvSpPr>
          <p:nvPr>
            <p:ph type="body" idx="1"/>
          </p:nvPr>
        </p:nvSpPr>
        <p:spPr>
          <a:xfrm>
            <a:off x="838200" y="2133600"/>
            <a:ext cx="7772400" cy="4572000"/>
          </a:xfrm>
        </p:spPr>
        <p:txBody>
          <a:bodyPr/>
          <a:lstStyle/>
          <a:p>
            <a:pPr>
              <a:lnSpc>
                <a:spcPct val="80000"/>
              </a:lnSpc>
              <a:buFontTx/>
              <a:buNone/>
            </a:pPr>
            <a:r>
              <a:rPr lang="en-US" sz="3600">
                <a:latin typeface="Arial" charset="0"/>
              </a:rPr>
              <a:t>	</a:t>
            </a:r>
            <a:r>
              <a:rPr lang="en-US" sz="2800">
                <a:latin typeface="Arial" charset="0"/>
              </a:rPr>
              <a:t>A </a:t>
            </a:r>
            <a:r>
              <a:rPr lang="en-US" sz="2800" b="1" i="1">
                <a:latin typeface="Arial" charset="0"/>
              </a:rPr>
              <a:t>single indicator </a:t>
            </a:r>
            <a:r>
              <a:rPr lang="en-US" sz="2800">
                <a:latin typeface="Arial" charset="0"/>
              </a:rPr>
              <a:t>is a device for assigning units of observation to levels of a variable.</a:t>
            </a:r>
          </a:p>
          <a:p>
            <a:pPr>
              <a:lnSpc>
                <a:spcPct val="60000"/>
              </a:lnSpc>
              <a:buFontTx/>
              <a:buNone/>
            </a:pPr>
            <a:endParaRPr lang="en-US" sz="2800">
              <a:latin typeface="Arial" charset="0"/>
            </a:endParaRPr>
          </a:p>
          <a:p>
            <a:pPr lvl="1">
              <a:lnSpc>
                <a:spcPct val="90000"/>
              </a:lnSpc>
              <a:buClr>
                <a:schemeClr val="hlink"/>
              </a:buClr>
              <a:buSzPct val="125000"/>
              <a:buFont typeface="Wingdings" pitchFamily="2" charset="2"/>
              <a:buChar char="§"/>
            </a:pPr>
            <a:r>
              <a:rPr lang="en-US">
                <a:latin typeface="Arial" charset="0"/>
              </a:rPr>
              <a:t>Questions are commonly used as single indicator devices.</a:t>
            </a:r>
          </a:p>
          <a:p>
            <a:pPr lvl="1">
              <a:lnSpc>
                <a:spcPct val="30000"/>
              </a:lnSpc>
              <a:buClr>
                <a:schemeClr val="hlink"/>
              </a:buClr>
              <a:buSzPct val="125000"/>
              <a:buFont typeface="Wingdings" pitchFamily="2" charset="2"/>
              <a:buChar char="§"/>
            </a:pPr>
            <a:endParaRPr lang="en-US">
              <a:latin typeface="Arial" charset="0"/>
            </a:endParaRPr>
          </a:p>
          <a:p>
            <a:pPr lvl="1">
              <a:lnSpc>
                <a:spcPct val="90000"/>
              </a:lnSpc>
              <a:buClr>
                <a:schemeClr val="hlink"/>
              </a:buClr>
              <a:buSzPct val="125000"/>
              <a:buFont typeface="Wingdings" pitchFamily="2" charset="2"/>
              <a:buChar char="§"/>
            </a:pPr>
            <a:r>
              <a:rPr lang="en-US">
                <a:latin typeface="Arial" charset="0"/>
              </a:rPr>
              <a:t>Questions used for this purpose allow the respondent to categorize  him or herself to a specified level of a variable.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CB3B0EB-D003-49E7-8CDD-473B8D7F86F6}" type="slidenum">
              <a:rPr lang="en-US"/>
              <a:pPr/>
              <a:t>20</a:t>
            </a:fld>
            <a:endParaRPr lang="en-US"/>
          </a:p>
        </p:txBody>
      </p:sp>
      <p:sp>
        <p:nvSpPr>
          <p:cNvPr id="93187" name="Rectangle 3"/>
          <p:cNvSpPr>
            <a:spLocks noGrp="1" noChangeArrowheads="1"/>
          </p:cNvSpPr>
          <p:nvPr>
            <p:ph type="title"/>
          </p:nvPr>
        </p:nvSpPr>
        <p:spPr>
          <a:xfrm>
            <a:off x="1227138" y="228600"/>
            <a:ext cx="7385050" cy="1219200"/>
          </a:xfrm>
        </p:spPr>
        <p:txBody>
          <a:bodyPr/>
          <a:lstStyle/>
          <a:p>
            <a:pPr algn="ctr"/>
            <a:r>
              <a:rPr lang="en-US" sz="3600" b="1">
                <a:latin typeface="Arial" charset="0"/>
              </a:rPr>
              <a:t>Composite Measures – Factors to Consider in their Construction</a:t>
            </a:r>
            <a:endParaRPr lang="en-US" sz="2000" b="1">
              <a:latin typeface="Arial" charset="0"/>
            </a:endParaRPr>
          </a:p>
        </p:txBody>
      </p:sp>
      <p:sp>
        <p:nvSpPr>
          <p:cNvPr id="93186" name="Rectangle 2" descr="Rectangle: Click to edit Master text styles&#10;Second level&#10;Third level&#10;Fourth level&#10;Fifth level"/>
          <p:cNvSpPr>
            <a:spLocks noGrp="1" noChangeArrowheads="1"/>
          </p:cNvSpPr>
          <p:nvPr>
            <p:ph type="body" idx="1"/>
          </p:nvPr>
        </p:nvSpPr>
        <p:spPr>
          <a:xfrm>
            <a:off x="1295400" y="2514600"/>
            <a:ext cx="7315200" cy="3429000"/>
          </a:xfrm>
        </p:spPr>
        <p:txBody>
          <a:bodyPr/>
          <a:lstStyle/>
          <a:p>
            <a:pPr>
              <a:buClr>
                <a:schemeClr val="hlink"/>
              </a:buClr>
              <a:buSzPct val="150000"/>
              <a:buFont typeface="Wingdings" pitchFamily="2" charset="2"/>
              <a:buChar char="§"/>
            </a:pPr>
            <a:r>
              <a:rPr lang="en-US">
                <a:latin typeface="Arial" charset="0"/>
              </a:rPr>
              <a:t>“Index scoring” involves making decisions about the range of the index and the frequencies of responses across the chosen range.  Once decided, the index is calculated.</a:t>
            </a:r>
          </a:p>
          <a:p>
            <a:pPr>
              <a:buClr>
                <a:schemeClr val="hlink"/>
              </a:buClr>
              <a:buSzPct val="150000"/>
              <a:buFont typeface="Wingdings" pitchFamily="2" charset="2"/>
              <a:buChar char="§"/>
            </a:pPr>
            <a:endParaRPr lang="en-US">
              <a:latin typeface="Arial"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A6B5116-BDB4-4387-B728-61C6AF8CE443}" type="slidenum">
              <a:rPr lang="en-US"/>
              <a:pPr/>
              <a:t>21</a:t>
            </a:fld>
            <a:endParaRPr lang="en-US"/>
          </a:p>
        </p:txBody>
      </p:sp>
      <p:sp>
        <p:nvSpPr>
          <p:cNvPr id="92163" name="Rectangle 3"/>
          <p:cNvSpPr>
            <a:spLocks noGrp="1" noChangeArrowheads="1"/>
          </p:cNvSpPr>
          <p:nvPr>
            <p:ph type="title"/>
          </p:nvPr>
        </p:nvSpPr>
        <p:spPr>
          <a:xfrm>
            <a:off x="1227138" y="228600"/>
            <a:ext cx="7385050" cy="1219200"/>
          </a:xfrm>
        </p:spPr>
        <p:txBody>
          <a:bodyPr/>
          <a:lstStyle/>
          <a:p>
            <a:pPr algn="ctr"/>
            <a:r>
              <a:rPr lang="en-US" sz="3600" b="1">
                <a:latin typeface="Arial" charset="0"/>
              </a:rPr>
              <a:t>Composite Measures – Factors to Consider in their Construction</a:t>
            </a:r>
            <a:endParaRPr lang="en-US" sz="2000" b="1">
              <a:latin typeface="Arial" charset="0"/>
            </a:endParaRPr>
          </a:p>
        </p:txBody>
      </p:sp>
      <p:sp>
        <p:nvSpPr>
          <p:cNvPr id="92162" name="Rectangle 2" descr="Rectangle: Click to edit Master text styles&#10;Second level&#10;Third level&#10;Fourth level&#10;Fifth level"/>
          <p:cNvSpPr>
            <a:spLocks noGrp="1" noChangeArrowheads="1"/>
          </p:cNvSpPr>
          <p:nvPr>
            <p:ph type="body" idx="1"/>
          </p:nvPr>
        </p:nvSpPr>
        <p:spPr>
          <a:xfrm>
            <a:off x="990600" y="2057400"/>
            <a:ext cx="7772400" cy="4495800"/>
          </a:xfrm>
        </p:spPr>
        <p:txBody>
          <a:bodyPr/>
          <a:lstStyle/>
          <a:p>
            <a:pPr>
              <a:lnSpc>
                <a:spcPct val="90000"/>
              </a:lnSpc>
              <a:buClr>
                <a:schemeClr val="hlink"/>
              </a:buClr>
              <a:buSzPct val="150000"/>
              <a:buFont typeface="Wingdings" pitchFamily="2" charset="2"/>
              <a:buChar char="§"/>
            </a:pPr>
            <a:r>
              <a:rPr lang="en-US" sz="2800">
                <a:latin typeface="Arial" charset="0"/>
              </a:rPr>
              <a:t>Once created, a composite measure must be validated. The basic question is: does the index or scale actually measure the phenomenon that is sought to be measured?</a:t>
            </a:r>
          </a:p>
          <a:p>
            <a:pPr>
              <a:lnSpc>
                <a:spcPct val="40000"/>
              </a:lnSpc>
              <a:buClr>
                <a:schemeClr val="hlink"/>
              </a:buClr>
              <a:buSzPct val="150000"/>
              <a:buFont typeface="Wingdings" pitchFamily="2" charset="2"/>
              <a:buChar char="§"/>
            </a:pPr>
            <a:endParaRPr lang="en-US" sz="2800">
              <a:latin typeface="Arial" charset="0"/>
            </a:endParaRPr>
          </a:p>
          <a:p>
            <a:pPr lvl="1">
              <a:lnSpc>
                <a:spcPct val="90000"/>
              </a:lnSpc>
              <a:buClr>
                <a:schemeClr val="hlink"/>
              </a:buClr>
              <a:buFont typeface="Wingdings" pitchFamily="2" charset="2"/>
              <a:buChar char="§"/>
            </a:pPr>
            <a:r>
              <a:rPr lang="en-US" sz="2400">
                <a:latin typeface="Arial" charset="0"/>
              </a:rPr>
              <a:t>“Item analysis” – examination of the extent to which the index is related to (predicts responses to) the individual items it comprises</a:t>
            </a:r>
          </a:p>
          <a:p>
            <a:pPr lvl="1">
              <a:lnSpc>
                <a:spcPct val="60000"/>
              </a:lnSpc>
              <a:buClr>
                <a:schemeClr val="hlink"/>
              </a:buClr>
              <a:buFont typeface="Wingdings" pitchFamily="2" charset="2"/>
              <a:buNone/>
            </a:pPr>
            <a:endParaRPr lang="en-US" sz="2400">
              <a:latin typeface="Arial" charset="0"/>
            </a:endParaRPr>
          </a:p>
          <a:p>
            <a:pPr lvl="1">
              <a:lnSpc>
                <a:spcPct val="90000"/>
              </a:lnSpc>
              <a:buClr>
                <a:schemeClr val="hlink"/>
              </a:buClr>
              <a:buFont typeface="Wingdings" pitchFamily="2" charset="2"/>
              <a:buChar char="§"/>
            </a:pPr>
            <a:r>
              <a:rPr lang="en-US" sz="2400">
                <a:latin typeface="Arial" charset="0"/>
              </a:rPr>
              <a:t>“External validation” – validating the index using some other measure which is not part of the index being evaluated</a:t>
            </a:r>
          </a:p>
          <a:p>
            <a:pPr>
              <a:lnSpc>
                <a:spcPct val="90000"/>
              </a:lnSpc>
              <a:buFontTx/>
              <a:buNone/>
            </a:pPr>
            <a:endParaRPr lang="en-US" sz="2800">
              <a:latin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D575A5C-A15B-45B7-9F8C-3B94C6447247}" type="slidenum">
              <a:rPr lang="en-US"/>
              <a:pPr/>
              <a:t>22</a:t>
            </a:fld>
            <a:endParaRPr lang="en-US"/>
          </a:p>
        </p:txBody>
      </p:sp>
      <p:sp>
        <p:nvSpPr>
          <p:cNvPr id="91139" name="Rectangle 3"/>
          <p:cNvSpPr>
            <a:spLocks noGrp="1" noChangeArrowheads="1"/>
          </p:cNvSpPr>
          <p:nvPr>
            <p:ph type="title"/>
          </p:nvPr>
        </p:nvSpPr>
        <p:spPr>
          <a:xfrm>
            <a:off x="1219200" y="457200"/>
            <a:ext cx="7385050" cy="838200"/>
          </a:xfrm>
        </p:spPr>
        <p:txBody>
          <a:bodyPr/>
          <a:lstStyle/>
          <a:p>
            <a:pPr algn="ctr"/>
            <a:r>
              <a:rPr lang="en-US" sz="3600" b="1">
                <a:latin typeface="Arial" charset="0"/>
              </a:rPr>
              <a:t>Major Types of Scales</a:t>
            </a:r>
          </a:p>
        </p:txBody>
      </p:sp>
      <p:sp>
        <p:nvSpPr>
          <p:cNvPr id="91138" name="Rectangle 2" descr="Rectangle: Click to edit Master text styles&#10;Second level&#10;Third level&#10;Fourth level&#10;Fifth level"/>
          <p:cNvSpPr>
            <a:spLocks noGrp="1" noChangeArrowheads="1"/>
          </p:cNvSpPr>
          <p:nvPr>
            <p:ph type="body" idx="1"/>
          </p:nvPr>
        </p:nvSpPr>
        <p:spPr>
          <a:xfrm>
            <a:off x="990600" y="2057400"/>
            <a:ext cx="7772400" cy="4495800"/>
          </a:xfrm>
        </p:spPr>
        <p:txBody>
          <a:bodyPr/>
          <a:lstStyle/>
          <a:p>
            <a:pPr>
              <a:buFontTx/>
              <a:buNone/>
            </a:pPr>
            <a:r>
              <a:rPr lang="en-US" sz="2800" b="1" i="1">
                <a:latin typeface="Arial" charset="0"/>
              </a:rPr>
              <a:t>Bogardus Social Distance Scale –</a:t>
            </a:r>
            <a:r>
              <a:rPr lang="en-US" sz="2800">
                <a:latin typeface="Arial" charset="0"/>
              </a:rPr>
              <a:t> Increasing intensity of the questions clearly shows a pattern (e.g., Are you willing to let Albanians live in your country, be your neighbor, marry your son or daughter?).</a:t>
            </a:r>
          </a:p>
          <a:p>
            <a:pPr>
              <a:lnSpc>
                <a:spcPct val="50000"/>
              </a:lnSpc>
              <a:buFontTx/>
              <a:buNone/>
            </a:pPr>
            <a:endParaRPr lang="en-US" sz="2800" b="1">
              <a:latin typeface="Arial" charset="0"/>
            </a:endParaRPr>
          </a:p>
          <a:p>
            <a:pPr>
              <a:buFontTx/>
              <a:buNone/>
            </a:pPr>
            <a:r>
              <a:rPr lang="en-US" sz="2800" b="1">
                <a:latin typeface="Arial" charset="0"/>
              </a:rPr>
              <a:t>Thurstone Scales</a:t>
            </a:r>
            <a:r>
              <a:rPr lang="en-US" sz="2800">
                <a:latin typeface="Arial" charset="0"/>
              </a:rPr>
              <a:t> – Use of “judges” to determine the strength of each of several indicators being used in a scale (e.g. figure skating competition).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23297AD-344D-4028-A45A-3D49CCB702C6}" type="slidenum">
              <a:rPr lang="en-US"/>
              <a:pPr/>
              <a:t>23</a:t>
            </a:fld>
            <a:endParaRPr lang="en-US"/>
          </a:p>
        </p:txBody>
      </p:sp>
      <p:sp>
        <p:nvSpPr>
          <p:cNvPr id="90115" name="Rectangle 3"/>
          <p:cNvSpPr>
            <a:spLocks noGrp="1" noChangeArrowheads="1"/>
          </p:cNvSpPr>
          <p:nvPr>
            <p:ph type="title"/>
          </p:nvPr>
        </p:nvSpPr>
        <p:spPr>
          <a:xfrm>
            <a:off x="1219200" y="457200"/>
            <a:ext cx="7385050" cy="838200"/>
          </a:xfrm>
        </p:spPr>
        <p:txBody>
          <a:bodyPr/>
          <a:lstStyle/>
          <a:p>
            <a:pPr algn="ctr"/>
            <a:r>
              <a:rPr lang="en-US" sz="3600" b="1">
                <a:latin typeface="Arial" charset="0"/>
              </a:rPr>
              <a:t>Major Types of Scales</a:t>
            </a:r>
          </a:p>
        </p:txBody>
      </p:sp>
      <p:sp>
        <p:nvSpPr>
          <p:cNvPr id="90114" name="Rectangle 2" descr="Rectangle: Click to edit Master text styles&#10;Second level&#10;Third level&#10;Fourth level&#10;Fifth level"/>
          <p:cNvSpPr>
            <a:spLocks noGrp="1" noChangeArrowheads="1"/>
          </p:cNvSpPr>
          <p:nvPr>
            <p:ph type="body" idx="1"/>
          </p:nvPr>
        </p:nvSpPr>
        <p:spPr>
          <a:xfrm>
            <a:off x="990600" y="1905000"/>
            <a:ext cx="7772400" cy="4495800"/>
          </a:xfrm>
        </p:spPr>
        <p:txBody>
          <a:bodyPr/>
          <a:lstStyle/>
          <a:p>
            <a:pPr>
              <a:lnSpc>
                <a:spcPct val="80000"/>
              </a:lnSpc>
              <a:buFontTx/>
              <a:buNone/>
            </a:pPr>
            <a:r>
              <a:rPr lang="en-US" sz="2800" b="1"/>
              <a:t>Likert Scales</a:t>
            </a:r>
          </a:p>
          <a:p>
            <a:pPr>
              <a:lnSpc>
                <a:spcPct val="80000"/>
              </a:lnSpc>
            </a:pPr>
            <a:endParaRPr lang="en-US" sz="2400"/>
          </a:p>
          <a:p>
            <a:pPr>
              <a:lnSpc>
                <a:spcPct val="80000"/>
              </a:lnSpc>
              <a:buClr>
                <a:schemeClr val="hlink"/>
              </a:buClr>
              <a:buSzPct val="125000"/>
              <a:buFont typeface="Wingdings" pitchFamily="2" charset="2"/>
              <a:buChar char="§"/>
            </a:pPr>
            <a:r>
              <a:rPr lang="en-US" sz="2400"/>
              <a:t>3- point, 5-point or 7-point scale is common (example: agree, neutral, disagree)</a:t>
            </a:r>
          </a:p>
          <a:p>
            <a:pPr>
              <a:lnSpc>
                <a:spcPct val="80000"/>
              </a:lnSpc>
              <a:buClr>
                <a:schemeClr val="hlink"/>
              </a:buClr>
              <a:buSzPct val="125000"/>
              <a:buFont typeface="Wingdings" pitchFamily="2" charset="2"/>
              <a:buChar char="§"/>
            </a:pPr>
            <a:r>
              <a:rPr lang="en-US" sz="2400"/>
              <a:t>Odd number in scale is used so mid-point is a whole number. Use of an even number of points on the scale forces people to “take a stand” on one side of an issue or the other.</a:t>
            </a:r>
          </a:p>
          <a:p>
            <a:pPr>
              <a:lnSpc>
                <a:spcPct val="80000"/>
              </a:lnSpc>
              <a:buClr>
                <a:schemeClr val="hlink"/>
              </a:buClr>
              <a:buSzPct val="125000"/>
              <a:buFont typeface="Wingdings" pitchFamily="2" charset="2"/>
              <a:buChar char="§"/>
            </a:pPr>
            <a:r>
              <a:rPr lang="en-US" sz="2400"/>
              <a:t>Make questions as simple as possible</a:t>
            </a:r>
          </a:p>
          <a:p>
            <a:pPr>
              <a:lnSpc>
                <a:spcPct val="80000"/>
              </a:lnSpc>
              <a:buClr>
                <a:schemeClr val="hlink"/>
              </a:buClr>
              <a:buSzPct val="125000"/>
              <a:buFont typeface="Wingdings" pitchFamily="2" charset="2"/>
              <a:buChar char="§"/>
            </a:pPr>
            <a:r>
              <a:rPr lang="en-US" sz="2400"/>
              <a:t>Use words respondents will understand</a:t>
            </a:r>
          </a:p>
          <a:p>
            <a:pPr>
              <a:lnSpc>
                <a:spcPct val="80000"/>
              </a:lnSpc>
              <a:buClr>
                <a:schemeClr val="hlink"/>
              </a:buClr>
              <a:buSzPct val="125000"/>
              <a:buFont typeface="Wingdings" pitchFamily="2" charset="2"/>
              <a:buChar char="§"/>
            </a:pPr>
            <a:r>
              <a:rPr lang="en-US" sz="2400"/>
              <a:t>Don’t use double negatives</a:t>
            </a:r>
          </a:p>
          <a:p>
            <a:pPr>
              <a:lnSpc>
                <a:spcPct val="80000"/>
              </a:lnSpc>
              <a:buClr>
                <a:schemeClr val="hlink"/>
              </a:buClr>
              <a:buSzPct val="125000"/>
              <a:buFont typeface="Wingdings" pitchFamily="2" charset="2"/>
              <a:buChar char="§"/>
            </a:pPr>
            <a:r>
              <a:rPr lang="en-US" sz="2400"/>
              <a:t>Don’t put more than one concept in a question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5747CFDD-CC6C-4BBA-92C7-A5CC7E06A372}" type="slidenum">
              <a:rPr lang="en-US"/>
              <a:pPr/>
              <a:t>24</a:t>
            </a:fld>
            <a:endParaRPr lang="en-US"/>
          </a:p>
        </p:txBody>
      </p:sp>
      <p:sp>
        <p:nvSpPr>
          <p:cNvPr id="88066" name="Rectangle 2"/>
          <p:cNvSpPr>
            <a:spLocks noGrp="1" noChangeArrowheads="1"/>
          </p:cNvSpPr>
          <p:nvPr>
            <p:ph type="title"/>
          </p:nvPr>
        </p:nvSpPr>
        <p:spPr>
          <a:xfrm>
            <a:off x="1219200" y="457200"/>
            <a:ext cx="7385050" cy="914400"/>
          </a:xfrm>
        </p:spPr>
        <p:txBody>
          <a:bodyPr/>
          <a:lstStyle/>
          <a:p>
            <a:pPr algn="ctr"/>
            <a:r>
              <a:rPr lang="en-US" sz="3200" b="1">
                <a:latin typeface="Arial" charset="0"/>
              </a:rPr>
              <a:t>Example of the Use</a:t>
            </a:r>
            <a:br>
              <a:rPr lang="en-US" sz="3200" b="1">
                <a:latin typeface="Arial" charset="0"/>
              </a:rPr>
            </a:br>
            <a:r>
              <a:rPr lang="en-US" sz="3200" b="1">
                <a:latin typeface="Arial" charset="0"/>
              </a:rPr>
              <a:t>of a Composite Measure</a:t>
            </a:r>
          </a:p>
        </p:txBody>
      </p:sp>
      <p:sp>
        <p:nvSpPr>
          <p:cNvPr id="88067" name="Rectangle 3" descr="Rectangle: Click to edit Master text styles&#10;Second level&#10;Third level&#10;Fourth level&#10;Fifth level"/>
          <p:cNvSpPr>
            <a:spLocks noGrp="1" noChangeArrowheads="1"/>
          </p:cNvSpPr>
          <p:nvPr>
            <p:ph type="body" idx="1"/>
          </p:nvPr>
        </p:nvSpPr>
        <p:spPr>
          <a:xfrm>
            <a:off x="914400" y="2819400"/>
            <a:ext cx="7772400" cy="1600200"/>
          </a:xfrm>
        </p:spPr>
        <p:txBody>
          <a:bodyPr/>
          <a:lstStyle/>
          <a:p>
            <a:pPr algn="ctr">
              <a:lnSpc>
                <a:spcPct val="80000"/>
              </a:lnSpc>
              <a:buFontTx/>
              <a:buNone/>
            </a:pPr>
            <a:r>
              <a:rPr lang="en-US" sz="2000" dirty="0"/>
              <a:t>The Use of the “Index of Dissimilarity”</a:t>
            </a:r>
          </a:p>
          <a:p>
            <a:pPr algn="ctr">
              <a:lnSpc>
                <a:spcPct val="80000"/>
              </a:lnSpc>
              <a:buFontTx/>
              <a:buNone/>
            </a:pPr>
            <a:r>
              <a:rPr lang="en-US" sz="2000" dirty="0"/>
              <a:t>to Measure Racial Residential Segregation</a:t>
            </a:r>
          </a:p>
          <a:p>
            <a:pPr algn="ctr">
              <a:lnSpc>
                <a:spcPct val="80000"/>
              </a:lnSpc>
              <a:buFontTx/>
              <a:buNone/>
            </a:pPr>
            <a:r>
              <a:rPr lang="en-US" sz="2000" dirty="0"/>
              <a:t>in New Castle County, Delaware</a:t>
            </a:r>
          </a:p>
          <a:p>
            <a:pPr algn="ctr">
              <a:lnSpc>
                <a:spcPct val="80000"/>
              </a:lnSpc>
              <a:buFontTx/>
              <a:buNone/>
            </a:pPr>
            <a:endParaRPr lang="en-US" sz="2000" dirty="0"/>
          </a:p>
          <a:p>
            <a:pPr algn="ctr">
              <a:lnSpc>
                <a:spcPct val="80000"/>
              </a:lnSpc>
              <a:buFontTx/>
              <a:buNone/>
            </a:pPr>
            <a:r>
              <a:rPr lang="en-US" sz="2000" dirty="0"/>
              <a:t>See example </a:t>
            </a:r>
            <a:r>
              <a:rPr lang="en-US" sz="2000" dirty="0">
                <a:hlinkClick r:id="rId3" action="ppaction://hlinkfile"/>
              </a:rPr>
              <a:t>here</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16CCF026-6183-4B7A-AEF0-DA14413F44C1}" type="slidenum">
              <a:rPr lang="en-US"/>
              <a:pPr/>
              <a:t>3</a:t>
            </a:fld>
            <a:endParaRPr lang="en-US"/>
          </a:p>
        </p:txBody>
      </p:sp>
      <p:sp>
        <p:nvSpPr>
          <p:cNvPr id="62466"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Single Indicators</a:t>
            </a:r>
          </a:p>
        </p:txBody>
      </p:sp>
      <p:sp>
        <p:nvSpPr>
          <p:cNvPr id="62467" name="Rectangle 3" descr="Rectangle: Click to edit Master text styles&#10;Second level&#10;Third level&#10;Fourth level&#10;Fifth level"/>
          <p:cNvSpPr>
            <a:spLocks noGrp="1" noChangeArrowheads="1"/>
          </p:cNvSpPr>
          <p:nvPr>
            <p:ph type="body" idx="1"/>
          </p:nvPr>
        </p:nvSpPr>
        <p:spPr>
          <a:xfrm>
            <a:off x="838200" y="2819400"/>
            <a:ext cx="7586663" cy="2100263"/>
          </a:xfrm>
        </p:spPr>
        <p:txBody>
          <a:bodyPr/>
          <a:lstStyle/>
          <a:p>
            <a:pPr>
              <a:lnSpc>
                <a:spcPct val="110000"/>
              </a:lnSpc>
              <a:buFontTx/>
              <a:buNone/>
            </a:pPr>
            <a:r>
              <a:rPr lang="en-US" sz="3600">
                <a:latin typeface="Arial" charset="0"/>
              </a:rPr>
              <a:t>	</a:t>
            </a:r>
            <a:r>
              <a:rPr lang="en-US">
                <a:latin typeface="Arial" charset="0"/>
              </a:rPr>
              <a:t>There are three types of questions that produce </a:t>
            </a:r>
            <a:r>
              <a:rPr lang="en-US" b="1" i="1">
                <a:latin typeface="Arial" charset="0"/>
              </a:rPr>
              <a:t>single indicator measures</a:t>
            </a:r>
            <a:r>
              <a:rPr lang="en-US" i="1">
                <a:latin typeface="Arial" charset="0"/>
              </a:rPr>
              <a:t>. </a:t>
            </a:r>
            <a:r>
              <a:rPr lang="en-US">
                <a:latin typeface="Arial" charset="0"/>
              </a:rPr>
              <a:t>Examples of each follow:</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AD29EC0-E60C-48A2-BFB2-896CE8C958C7}" type="slidenum">
              <a:rPr lang="en-US"/>
              <a:pPr/>
              <a:t>4</a:t>
            </a:fld>
            <a:endParaRPr lang="en-US"/>
          </a:p>
        </p:txBody>
      </p:sp>
      <p:sp>
        <p:nvSpPr>
          <p:cNvPr id="63490"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Single Indicators</a:t>
            </a:r>
          </a:p>
        </p:txBody>
      </p:sp>
      <p:sp>
        <p:nvSpPr>
          <p:cNvPr id="63491" name="Rectangle 3" descr="Rectangle: Click to edit Master text styles&#10;Second level&#10;Third level&#10;Fourth level&#10;Fifth level"/>
          <p:cNvSpPr>
            <a:spLocks noGrp="1" noChangeArrowheads="1"/>
          </p:cNvSpPr>
          <p:nvPr>
            <p:ph type="body" idx="1"/>
          </p:nvPr>
        </p:nvSpPr>
        <p:spPr>
          <a:xfrm>
            <a:off x="838200" y="2438400"/>
            <a:ext cx="7772400" cy="3124200"/>
          </a:xfrm>
        </p:spPr>
        <p:txBody>
          <a:bodyPr/>
          <a:lstStyle/>
          <a:p>
            <a:pPr algn="ctr">
              <a:lnSpc>
                <a:spcPct val="80000"/>
              </a:lnSpc>
              <a:buFontTx/>
              <a:buNone/>
            </a:pPr>
            <a:r>
              <a:rPr lang="en-US" sz="3600">
                <a:latin typeface="Arial" charset="0"/>
              </a:rPr>
              <a:t>	</a:t>
            </a:r>
            <a:r>
              <a:rPr lang="en-US" sz="2800" u="sng">
                <a:latin typeface="Arial" charset="0"/>
              </a:rPr>
              <a:t>Example 1</a:t>
            </a:r>
            <a:r>
              <a:rPr lang="en-US" sz="2800">
                <a:latin typeface="Arial" charset="0"/>
              </a:rPr>
              <a:t>:</a:t>
            </a:r>
          </a:p>
          <a:p>
            <a:pPr>
              <a:lnSpc>
                <a:spcPct val="50000"/>
              </a:lnSpc>
              <a:buFontTx/>
              <a:buNone/>
            </a:pPr>
            <a:endParaRPr lang="en-US" sz="2800">
              <a:latin typeface="Arial" charset="0"/>
            </a:endParaRPr>
          </a:p>
          <a:p>
            <a:pPr>
              <a:lnSpc>
                <a:spcPct val="90000"/>
              </a:lnSpc>
              <a:buFontTx/>
              <a:buNone/>
            </a:pPr>
            <a:r>
              <a:rPr lang="en-US" sz="2800">
                <a:latin typeface="Arial" charset="0"/>
              </a:rPr>
              <a:t>	In the last 30 days, how many nights have you slept at an emergency shelter located in Delaware?</a:t>
            </a:r>
          </a:p>
          <a:p>
            <a:pPr lvl="2">
              <a:lnSpc>
                <a:spcPct val="50000"/>
              </a:lnSpc>
              <a:buFontTx/>
              <a:buNone/>
            </a:pPr>
            <a:endParaRPr lang="en-US" sz="2800">
              <a:latin typeface="Arial" charset="0"/>
            </a:endParaRPr>
          </a:p>
          <a:p>
            <a:pPr>
              <a:lnSpc>
                <a:spcPct val="80000"/>
              </a:lnSpc>
              <a:buFontTx/>
              <a:buNone/>
            </a:pPr>
            <a:r>
              <a:rPr lang="en-US" sz="2800">
                <a:latin typeface="Arial"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E9CA8F9-8C79-49D3-A48B-91812B2CC730}" type="slidenum">
              <a:rPr lang="en-US"/>
              <a:pPr/>
              <a:t>5</a:t>
            </a:fld>
            <a:endParaRPr lang="en-US"/>
          </a:p>
        </p:txBody>
      </p:sp>
      <p:sp>
        <p:nvSpPr>
          <p:cNvPr id="70658"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Single Indicators</a:t>
            </a:r>
          </a:p>
        </p:txBody>
      </p:sp>
      <p:sp>
        <p:nvSpPr>
          <p:cNvPr id="70659" name="Rectangle 3" descr="Rectangle: Click to edit Master text styles&#10;Second level&#10;Third level&#10;Fourth level&#10;Fifth level"/>
          <p:cNvSpPr>
            <a:spLocks noGrp="1" noChangeArrowheads="1"/>
          </p:cNvSpPr>
          <p:nvPr>
            <p:ph type="body" idx="1"/>
          </p:nvPr>
        </p:nvSpPr>
        <p:spPr>
          <a:xfrm>
            <a:off x="838200" y="2362200"/>
            <a:ext cx="7772400" cy="4114800"/>
          </a:xfrm>
        </p:spPr>
        <p:txBody>
          <a:bodyPr/>
          <a:lstStyle/>
          <a:p>
            <a:pPr algn="ctr">
              <a:lnSpc>
                <a:spcPct val="80000"/>
              </a:lnSpc>
              <a:buFontTx/>
              <a:buNone/>
            </a:pPr>
            <a:r>
              <a:rPr lang="en-US">
                <a:latin typeface="Arial" charset="0"/>
              </a:rPr>
              <a:t>	</a:t>
            </a:r>
            <a:r>
              <a:rPr lang="en-US" sz="2800" u="sng">
                <a:latin typeface="Arial" charset="0"/>
              </a:rPr>
              <a:t>Explanation of Example 1</a:t>
            </a:r>
            <a:r>
              <a:rPr lang="en-US" sz="2800">
                <a:latin typeface="Arial" charset="0"/>
              </a:rPr>
              <a:t>:</a:t>
            </a:r>
          </a:p>
          <a:p>
            <a:pPr>
              <a:lnSpc>
                <a:spcPct val="50000"/>
              </a:lnSpc>
              <a:buFontTx/>
              <a:buNone/>
            </a:pPr>
            <a:endParaRPr lang="en-US" sz="2800">
              <a:latin typeface="Arial" charset="0"/>
            </a:endParaRPr>
          </a:p>
          <a:p>
            <a:pPr>
              <a:lnSpc>
                <a:spcPct val="90000"/>
              </a:lnSpc>
              <a:buFontTx/>
              <a:buNone/>
            </a:pPr>
            <a:r>
              <a:rPr lang="en-US" sz="2800">
                <a:latin typeface="Arial" charset="0"/>
              </a:rPr>
              <a:t>	This question asks the respondent to assign him- or herself to a level of this variable (which might be called “recent shelter use”).  This variable has the properties of a </a:t>
            </a:r>
            <a:r>
              <a:rPr lang="en-US" sz="2800" i="1">
                <a:solidFill>
                  <a:schemeClr val="folHlink"/>
                </a:solidFill>
                <a:latin typeface="Arial" charset="0"/>
              </a:rPr>
              <a:t>ratio </a:t>
            </a:r>
            <a:r>
              <a:rPr lang="en-US" sz="2800" i="1">
                <a:latin typeface="Arial" charset="0"/>
              </a:rPr>
              <a:t>variable</a:t>
            </a:r>
            <a:r>
              <a:rPr lang="en-US" sz="2800">
                <a:latin typeface="Arial" charset="0"/>
              </a:rPr>
              <a:t>.  (A person that has stayed in a shelter 30 nights is twice as much as a person who has stayed 15 nights.)</a:t>
            </a:r>
          </a:p>
          <a:p>
            <a:pPr marL="1428750" lvl="3">
              <a:lnSpc>
                <a:spcPct val="80000"/>
              </a:lnSpc>
              <a:buFont typeface="Wingdings" pitchFamily="2" charset="2"/>
              <a:buNone/>
            </a:pPr>
            <a:endParaRPr lang="en-US" sz="2800">
              <a:latin typeface="Arial" charset="0"/>
            </a:endParaRPr>
          </a:p>
          <a:p>
            <a:pPr>
              <a:lnSpc>
                <a:spcPct val="20000"/>
              </a:lnSpc>
              <a:buFontTx/>
              <a:buNone/>
            </a:pPr>
            <a:endParaRPr lang="en-US" sz="2400">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D3D0464-D1BC-46A2-8F7B-8FE655DDE511}" type="slidenum">
              <a:rPr lang="en-US"/>
              <a:pPr/>
              <a:t>6</a:t>
            </a:fld>
            <a:endParaRPr lang="en-US"/>
          </a:p>
        </p:txBody>
      </p:sp>
      <p:sp>
        <p:nvSpPr>
          <p:cNvPr id="64514"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Single Indicators</a:t>
            </a:r>
          </a:p>
        </p:txBody>
      </p:sp>
      <p:sp>
        <p:nvSpPr>
          <p:cNvPr id="64515" name="Rectangle 3" descr="Rectangle: Click to edit Master text styles&#10;Second level&#10;Third level&#10;Fourth level&#10;Fifth level"/>
          <p:cNvSpPr>
            <a:spLocks noGrp="1" noChangeArrowheads="1"/>
          </p:cNvSpPr>
          <p:nvPr>
            <p:ph type="body" idx="1"/>
          </p:nvPr>
        </p:nvSpPr>
        <p:spPr>
          <a:xfrm>
            <a:off x="838200" y="1905000"/>
            <a:ext cx="7772400" cy="4114800"/>
          </a:xfrm>
        </p:spPr>
        <p:txBody>
          <a:bodyPr/>
          <a:lstStyle/>
          <a:p>
            <a:pPr algn="ctr">
              <a:lnSpc>
                <a:spcPct val="80000"/>
              </a:lnSpc>
              <a:buFontTx/>
              <a:buNone/>
            </a:pPr>
            <a:r>
              <a:rPr lang="en-US">
                <a:latin typeface="Arial" charset="0"/>
              </a:rPr>
              <a:t>	</a:t>
            </a:r>
            <a:r>
              <a:rPr lang="en-US" sz="2800" u="sng">
                <a:latin typeface="Arial" charset="0"/>
              </a:rPr>
              <a:t>Example 2</a:t>
            </a:r>
            <a:r>
              <a:rPr lang="en-US" sz="2800">
                <a:latin typeface="Arial" charset="0"/>
              </a:rPr>
              <a:t>:</a:t>
            </a:r>
          </a:p>
          <a:p>
            <a:pPr>
              <a:lnSpc>
                <a:spcPct val="50000"/>
              </a:lnSpc>
              <a:buFontTx/>
              <a:buNone/>
            </a:pPr>
            <a:endParaRPr lang="en-US" sz="2800">
              <a:latin typeface="Arial" charset="0"/>
            </a:endParaRPr>
          </a:p>
          <a:p>
            <a:pPr>
              <a:lnSpc>
                <a:spcPct val="90000"/>
              </a:lnSpc>
              <a:buFontTx/>
              <a:buNone/>
            </a:pPr>
            <a:r>
              <a:rPr lang="en-US" sz="2800">
                <a:latin typeface="Arial" charset="0"/>
              </a:rPr>
              <a:t>	For the last emergency shelter you stayed at, how satisfied were you with the services provided by that shelter?</a:t>
            </a:r>
          </a:p>
          <a:p>
            <a:pPr>
              <a:lnSpc>
                <a:spcPct val="20000"/>
              </a:lnSpc>
              <a:buFontTx/>
              <a:buNone/>
            </a:pPr>
            <a:endParaRPr lang="en-US" sz="2800">
              <a:latin typeface="Arial" charset="0"/>
            </a:endParaRPr>
          </a:p>
          <a:p>
            <a:pPr lvl="1">
              <a:lnSpc>
                <a:spcPct val="90000"/>
              </a:lnSpc>
              <a:buFont typeface="Wingdings" pitchFamily="2" charset="2"/>
              <a:buNone/>
            </a:pPr>
            <a:r>
              <a:rPr lang="en-US">
                <a:latin typeface="Arial" charset="0"/>
              </a:rPr>
              <a:t>	1.  Very satisfied</a:t>
            </a:r>
          </a:p>
          <a:p>
            <a:pPr lvl="1">
              <a:lnSpc>
                <a:spcPct val="90000"/>
              </a:lnSpc>
              <a:buFont typeface="Wingdings" pitchFamily="2" charset="2"/>
              <a:buNone/>
            </a:pPr>
            <a:r>
              <a:rPr lang="en-US">
                <a:latin typeface="Arial" charset="0"/>
              </a:rPr>
              <a:t>	2.  Somewhat satisfied</a:t>
            </a:r>
          </a:p>
          <a:p>
            <a:pPr lvl="1">
              <a:lnSpc>
                <a:spcPct val="90000"/>
              </a:lnSpc>
              <a:buFont typeface="Wingdings" pitchFamily="2" charset="2"/>
              <a:buNone/>
            </a:pPr>
            <a:r>
              <a:rPr lang="en-US">
                <a:latin typeface="Arial" charset="0"/>
              </a:rPr>
              <a:t>	3.  Neutral (not satisfied or unsatisfied)</a:t>
            </a:r>
          </a:p>
          <a:p>
            <a:pPr lvl="1">
              <a:lnSpc>
                <a:spcPct val="90000"/>
              </a:lnSpc>
              <a:buFont typeface="Wingdings" pitchFamily="2" charset="2"/>
              <a:buNone/>
            </a:pPr>
            <a:r>
              <a:rPr lang="en-US">
                <a:latin typeface="Arial" charset="0"/>
              </a:rPr>
              <a:t>	4.  Somewhat unsatisfied</a:t>
            </a:r>
          </a:p>
          <a:p>
            <a:pPr lvl="1">
              <a:lnSpc>
                <a:spcPct val="90000"/>
              </a:lnSpc>
              <a:buFont typeface="Wingdings" pitchFamily="2" charset="2"/>
              <a:buNone/>
            </a:pPr>
            <a:r>
              <a:rPr lang="en-US">
                <a:latin typeface="Arial" charset="0"/>
              </a:rPr>
              <a:t>	5.  Very unsatisfied</a:t>
            </a:r>
          </a:p>
          <a:p>
            <a:pPr>
              <a:lnSpc>
                <a:spcPct val="90000"/>
              </a:lnSpc>
              <a:buFontTx/>
              <a:buNone/>
            </a:pPr>
            <a:r>
              <a:rPr lang="en-US" sz="2800">
                <a:latin typeface="Arial" charset="0"/>
              </a:rPr>
              <a:t>	</a:t>
            </a:r>
            <a:endParaRPr lang="en-US" sz="2400">
              <a:latin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59F02EB-3B66-4B1E-9BC1-C1818E04B314}" type="slidenum">
              <a:rPr lang="en-US"/>
              <a:pPr/>
              <a:t>7</a:t>
            </a:fld>
            <a:endParaRPr lang="en-US"/>
          </a:p>
        </p:txBody>
      </p:sp>
      <p:sp>
        <p:nvSpPr>
          <p:cNvPr id="65538"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Single Indicators</a:t>
            </a:r>
          </a:p>
        </p:txBody>
      </p:sp>
      <p:sp>
        <p:nvSpPr>
          <p:cNvPr id="65539" name="Rectangle 3" descr="Rectangle: Click to edit Master text styles&#10;Second level&#10;Third level&#10;Fourth level&#10;Fifth level"/>
          <p:cNvSpPr>
            <a:spLocks noGrp="1" noChangeArrowheads="1"/>
          </p:cNvSpPr>
          <p:nvPr>
            <p:ph type="body" idx="1"/>
          </p:nvPr>
        </p:nvSpPr>
        <p:spPr>
          <a:xfrm>
            <a:off x="838200" y="1981200"/>
            <a:ext cx="7772400" cy="4495800"/>
          </a:xfrm>
        </p:spPr>
        <p:txBody>
          <a:bodyPr/>
          <a:lstStyle/>
          <a:p>
            <a:pPr algn="ctr">
              <a:lnSpc>
                <a:spcPct val="80000"/>
              </a:lnSpc>
              <a:buFontTx/>
              <a:buNone/>
            </a:pPr>
            <a:r>
              <a:rPr lang="en-US" sz="3600">
                <a:latin typeface="Arial" charset="0"/>
              </a:rPr>
              <a:t>	 </a:t>
            </a:r>
            <a:r>
              <a:rPr lang="en-US" sz="2800" u="sng">
                <a:latin typeface="Arial" charset="0"/>
              </a:rPr>
              <a:t>Explanation of Example 2</a:t>
            </a:r>
            <a:r>
              <a:rPr lang="en-US" sz="2800">
                <a:latin typeface="Arial" charset="0"/>
              </a:rPr>
              <a:t>:</a:t>
            </a:r>
          </a:p>
          <a:p>
            <a:pPr>
              <a:lnSpc>
                <a:spcPct val="20000"/>
              </a:lnSpc>
              <a:buFontTx/>
              <a:buNone/>
            </a:pPr>
            <a:endParaRPr lang="en-US" sz="2800">
              <a:latin typeface="Arial" charset="0"/>
            </a:endParaRPr>
          </a:p>
          <a:p>
            <a:pPr>
              <a:lnSpc>
                <a:spcPct val="90000"/>
              </a:lnSpc>
              <a:buFontTx/>
              <a:buNone/>
            </a:pPr>
            <a:r>
              <a:rPr lang="en-US">
                <a:latin typeface="Arial" charset="0"/>
              </a:rPr>
              <a:t>	</a:t>
            </a:r>
            <a:r>
              <a:rPr lang="en-US" sz="2800">
                <a:latin typeface="Arial" charset="0"/>
              </a:rPr>
              <a:t>With this question you are asking respondents to categorize themselves into one of five categories.  You are ordering them on the basis of how satisfied or unsatisfied they are.  This variable has </a:t>
            </a:r>
            <a:r>
              <a:rPr lang="en-US" sz="2800" i="1">
                <a:solidFill>
                  <a:schemeClr val="folHlink"/>
                </a:solidFill>
                <a:latin typeface="Arial" charset="0"/>
              </a:rPr>
              <a:t>ordinal </a:t>
            </a:r>
            <a:r>
              <a:rPr lang="en-US" sz="2800" i="1">
                <a:latin typeface="Arial" charset="0"/>
              </a:rPr>
              <a:t>properties</a:t>
            </a:r>
            <a:r>
              <a:rPr lang="en-US" sz="2800">
                <a:latin typeface="Arial" charset="0"/>
              </a:rPr>
              <a:t> because we don’t know how much more satisfied a person who answers “very satisfied” is compared to a person who answers “somewhat satisfied.”</a:t>
            </a:r>
          </a:p>
          <a:p>
            <a:pPr>
              <a:lnSpc>
                <a:spcPct val="20000"/>
              </a:lnSpc>
              <a:buFontTx/>
              <a:buNone/>
            </a:pPr>
            <a:endParaRPr lang="en-US" sz="2000">
              <a:latin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F80678B-4179-462A-9460-998CA71C79C1}" type="slidenum">
              <a:rPr lang="en-US"/>
              <a:pPr/>
              <a:t>8</a:t>
            </a:fld>
            <a:endParaRPr lang="en-US"/>
          </a:p>
        </p:txBody>
      </p:sp>
      <p:sp>
        <p:nvSpPr>
          <p:cNvPr id="68610"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Single Indicators</a:t>
            </a:r>
          </a:p>
        </p:txBody>
      </p:sp>
      <p:sp>
        <p:nvSpPr>
          <p:cNvPr id="68611" name="Rectangle 3" descr="Rectangle: Click to edit Master text styles&#10;Second level&#10;Third level&#10;Fourth level&#10;Fifth level"/>
          <p:cNvSpPr>
            <a:spLocks noGrp="1" noChangeArrowheads="1"/>
          </p:cNvSpPr>
          <p:nvPr>
            <p:ph type="body" idx="1"/>
          </p:nvPr>
        </p:nvSpPr>
        <p:spPr>
          <a:xfrm>
            <a:off x="914400" y="2133600"/>
            <a:ext cx="7772400" cy="4191000"/>
          </a:xfrm>
        </p:spPr>
        <p:txBody>
          <a:bodyPr/>
          <a:lstStyle/>
          <a:p>
            <a:pPr algn="ctr">
              <a:lnSpc>
                <a:spcPct val="80000"/>
              </a:lnSpc>
              <a:buFontTx/>
              <a:buNone/>
            </a:pPr>
            <a:r>
              <a:rPr lang="en-US" sz="2800" u="sng">
                <a:latin typeface="Arial" charset="0"/>
              </a:rPr>
              <a:t>Example 3</a:t>
            </a:r>
            <a:r>
              <a:rPr lang="en-US" sz="2800">
                <a:latin typeface="Arial" charset="0"/>
              </a:rPr>
              <a:t>:</a:t>
            </a:r>
          </a:p>
          <a:p>
            <a:pPr>
              <a:lnSpc>
                <a:spcPct val="50000"/>
              </a:lnSpc>
              <a:buFontTx/>
              <a:buNone/>
            </a:pPr>
            <a:endParaRPr lang="en-US" sz="2800">
              <a:latin typeface="Arial" charset="0"/>
            </a:endParaRPr>
          </a:p>
          <a:p>
            <a:pPr>
              <a:lnSpc>
                <a:spcPct val="90000"/>
              </a:lnSpc>
              <a:buFontTx/>
              <a:buNone/>
            </a:pPr>
            <a:r>
              <a:rPr lang="en-US" sz="2800">
                <a:latin typeface="Arial" charset="0"/>
              </a:rPr>
              <a:t>	What race do you consider yourself to be?</a:t>
            </a:r>
          </a:p>
          <a:p>
            <a:pPr>
              <a:lnSpc>
                <a:spcPct val="70000"/>
              </a:lnSpc>
              <a:buFontTx/>
              <a:buNone/>
            </a:pPr>
            <a:endParaRPr lang="en-US" sz="2800">
              <a:latin typeface="Arial" charset="0"/>
            </a:endParaRPr>
          </a:p>
          <a:p>
            <a:pPr>
              <a:lnSpc>
                <a:spcPct val="90000"/>
              </a:lnSpc>
              <a:buFontTx/>
              <a:buNone/>
            </a:pPr>
            <a:r>
              <a:rPr lang="en-US" sz="2800">
                <a:latin typeface="Arial" charset="0"/>
              </a:rPr>
              <a:t>		1.  African-American or Black</a:t>
            </a:r>
          </a:p>
          <a:p>
            <a:pPr>
              <a:lnSpc>
                <a:spcPct val="90000"/>
              </a:lnSpc>
              <a:buFontTx/>
              <a:buNone/>
            </a:pPr>
            <a:r>
              <a:rPr lang="en-US" sz="2800">
                <a:latin typeface="Arial" charset="0"/>
              </a:rPr>
              <a:t>		2.  Caucasian or White</a:t>
            </a:r>
          </a:p>
          <a:p>
            <a:pPr>
              <a:lnSpc>
                <a:spcPct val="90000"/>
              </a:lnSpc>
              <a:buFontTx/>
              <a:buNone/>
            </a:pPr>
            <a:r>
              <a:rPr lang="en-US" sz="2800">
                <a:latin typeface="Arial" charset="0"/>
              </a:rPr>
              <a:t>		3.  Asian or Oriental</a:t>
            </a:r>
          </a:p>
          <a:p>
            <a:pPr>
              <a:lnSpc>
                <a:spcPct val="90000"/>
              </a:lnSpc>
              <a:buFontTx/>
              <a:buNone/>
            </a:pPr>
            <a:r>
              <a:rPr lang="en-US" sz="2800">
                <a:latin typeface="Arial" charset="0"/>
              </a:rPr>
              <a:t>		4.  Other</a:t>
            </a:r>
          </a:p>
          <a:p>
            <a:pPr>
              <a:lnSpc>
                <a:spcPct val="90000"/>
              </a:lnSpc>
              <a:buFontTx/>
              <a:buNone/>
            </a:pPr>
            <a:r>
              <a:rPr lang="en-US" sz="2800">
                <a:latin typeface="Arial"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87117EA-0481-47DE-8F1C-3CF9E3FCB338}" type="slidenum">
              <a:rPr lang="en-US"/>
              <a:pPr/>
              <a:t>9</a:t>
            </a:fld>
            <a:endParaRPr lang="en-US"/>
          </a:p>
        </p:txBody>
      </p:sp>
      <p:sp>
        <p:nvSpPr>
          <p:cNvPr id="69634" name="Rectangle 2"/>
          <p:cNvSpPr>
            <a:spLocks noGrp="1" noChangeArrowheads="1"/>
          </p:cNvSpPr>
          <p:nvPr>
            <p:ph type="title"/>
          </p:nvPr>
        </p:nvSpPr>
        <p:spPr>
          <a:xfrm>
            <a:off x="1227138" y="533400"/>
            <a:ext cx="7385050" cy="762000"/>
          </a:xfrm>
        </p:spPr>
        <p:txBody>
          <a:bodyPr/>
          <a:lstStyle/>
          <a:p>
            <a:pPr algn="ctr"/>
            <a:r>
              <a:rPr lang="en-US" sz="3600" b="1">
                <a:latin typeface="Arial" charset="0"/>
              </a:rPr>
              <a:t>Single Indicators</a:t>
            </a:r>
          </a:p>
        </p:txBody>
      </p:sp>
      <p:sp>
        <p:nvSpPr>
          <p:cNvPr id="69635" name="Rectangle 3" descr="Rectangle: Click to edit Master text styles&#10;Second level&#10;Third level&#10;Fourth level&#10;Fifth level"/>
          <p:cNvSpPr>
            <a:spLocks noGrp="1" noChangeArrowheads="1"/>
          </p:cNvSpPr>
          <p:nvPr>
            <p:ph type="body" idx="1"/>
          </p:nvPr>
        </p:nvSpPr>
        <p:spPr>
          <a:xfrm>
            <a:off x="838200" y="2286000"/>
            <a:ext cx="7772400" cy="4114800"/>
          </a:xfrm>
        </p:spPr>
        <p:txBody>
          <a:bodyPr/>
          <a:lstStyle/>
          <a:p>
            <a:pPr algn="ctr">
              <a:lnSpc>
                <a:spcPct val="80000"/>
              </a:lnSpc>
              <a:buFontTx/>
              <a:buNone/>
            </a:pPr>
            <a:r>
              <a:rPr lang="en-US" sz="3600" dirty="0">
                <a:latin typeface="Arial" charset="0"/>
              </a:rPr>
              <a:t>	 </a:t>
            </a:r>
            <a:r>
              <a:rPr lang="en-US" sz="2800" u="sng" dirty="0">
                <a:latin typeface="Arial" charset="0"/>
              </a:rPr>
              <a:t>Explanation of Example 3</a:t>
            </a:r>
            <a:r>
              <a:rPr lang="en-US" sz="2800" dirty="0">
                <a:latin typeface="Arial" charset="0"/>
              </a:rPr>
              <a:t>:</a:t>
            </a:r>
          </a:p>
          <a:p>
            <a:pPr>
              <a:lnSpc>
                <a:spcPct val="50000"/>
              </a:lnSpc>
              <a:buFontTx/>
              <a:buNone/>
            </a:pPr>
            <a:endParaRPr lang="en-US" sz="2800" dirty="0">
              <a:latin typeface="Arial" charset="0"/>
            </a:endParaRPr>
          </a:p>
          <a:p>
            <a:pPr>
              <a:lnSpc>
                <a:spcPct val="90000"/>
              </a:lnSpc>
              <a:buFontTx/>
              <a:buNone/>
            </a:pPr>
            <a:r>
              <a:rPr lang="en-US" sz="2800" dirty="0">
                <a:latin typeface="Arial" charset="0"/>
              </a:rPr>
              <a:t>	This variable allows the respondent to categorize him- or herself into one of four categories (or levels) of this variable called “race.”  This variable has </a:t>
            </a:r>
            <a:r>
              <a:rPr lang="en-US" sz="2800" dirty="0">
                <a:solidFill>
                  <a:schemeClr val="folHlink"/>
                </a:solidFill>
                <a:latin typeface="Arial" charset="0"/>
              </a:rPr>
              <a:t>nominal</a:t>
            </a:r>
            <a:r>
              <a:rPr lang="en-US" sz="2800" dirty="0">
                <a:latin typeface="Arial" charset="0"/>
              </a:rPr>
              <a:t> values because the responses cannot be averaged, and one response can’t be considered to have a higher rank than another response.</a:t>
            </a:r>
          </a:p>
        </p:txBody>
      </p:sp>
    </p:spTree>
  </p:cSld>
  <p:clrMapOvr>
    <a:masterClrMapping/>
  </p:clrMapOvr>
</p:sld>
</file>

<file path=ppt/theme/theme1.xml><?xml version="1.0" encoding="utf-8"?>
<a:theme xmlns:a="http://schemas.openxmlformats.org/drawingml/2006/main" name="Expedition">
  <a:themeElements>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fontScheme name="Expedi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Expedition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Expedition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Designs\Expedition.pot</Template>
  <TotalTime>569</TotalTime>
  <Words>652</Words>
  <Application>Microsoft Office PowerPoint</Application>
  <PresentationFormat>On-screen Show (4:3)</PresentationFormat>
  <Paragraphs>164</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Expedition</vt:lpstr>
      <vt:lpstr>Single Indicator &amp; Composite Measures</vt:lpstr>
      <vt:lpstr>Single Indicators</vt:lpstr>
      <vt:lpstr>Single Indicators</vt:lpstr>
      <vt:lpstr>Single Indicators</vt:lpstr>
      <vt:lpstr>Single Indicators</vt:lpstr>
      <vt:lpstr>Single Indicators</vt:lpstr>
      <vt:lpstr>Single Indicators</vt:lpstr>
      <vt:lpstr>Single Indicators</vt:lpstr>
      <vt:lpstr>Single Indicators</vt:lpstr>
      <vt:lpstr>Single Indicators vs. Composite Measures</vt:lpstr>
      <vt:lpstr>Composite Measures</vt:lpstr>
      <vt:lpstr>Composite Measures</vt:lpstr>
      <vt:lpstr>Composite Measures – Indices</vt:lpstr>
      <vt:lpstr>Composite Measures – Indices</vt:lpstr>
      <vt:lpstr>Composite Measures - Scales</vt:lpstr>
      <vt:lpstr>Composite Measures – Scales</vt:lpstr>
      <vt:lpstr>Composite Measures – Scales</vt:lpstr>
      <vt:lpstr>Composite Measures – Factors to Consider in their Construction</vt:lpstr>
      <vt:lpstr>Composite Measures – Factors to Consider in their Construction</vt:lpstr>
      <vt:lpstr>Composite Measures – Factors to Consider in their Construction</vt:lpstr>
      <vt:lpstr>Composite Measures – Factors to Consider in their Construction</vt:lpstr>
      <vt:lpstr>Major Types of Scales</vt:lpstr>
      <vt:lpstr>Major Types of Scales</vt:lpstr>
      <vt:lpstr>Example of the Use of a Composite Measure</vt:lpstr>
    </vt:vector>
  </TitlesOfParts>
  <Company>University of Delaware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UAPP702/402</dc:title>
  <dc:subject>Single and Composite Measures</dc:subject>
  <dc:creator>Steven W. Peuquet</dc:creator>
  <cp:lastModifiedBy>Steven Peuquet</cp:lastModifiedBy>
  <cp:revision>40</cp:revision>
  <dcterms:created xsi:type="dcterms:W3CDTF">2011-08-31T18:15:09Z</dcterms:created>
  <dcterms:modified xsi:type="dcterms:W3CDTF">2011-09-01T18:14:02Z</dcterms:modified>
</cp:coreProperties>
</file>